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886" r:id="rId1"/>
  </p:sldMasterIdLst>
  <p:notesMasterIdLst>
    <p:notesMasterId r:id="rId140"/>
  </p:notesMasterIdLst>
  <p:handoutMasterIdLst>
    <p:handoutMasterId r:id="rId141"/>
  </p:handoutMasterIdLst>
  <p:sldIdLst>
    <p:sldId id="256" r:id="rId2"/>
    <p:sldId id="257" r:id="rId3"/>
    <p:sldId id="258" r:id="rId4"/>
    <p:sldId id="466" r:id="rId5"/>
    <p:sldId id="423" r:id="rId6"/>
    <p:sldId id="472" r:id="rId7"/>
    <p:sldId id="525" r:id="rId8"/>
    <p:sldId id="720" r:id="rId9"/>
    <p:sldId id="545" r:id="rId10"/>
    <p:sldId id="426" r:id="rId11"/>
    <p:sldId id="623" r:id="rId12"/>
    <p:sldId id="624" r:id="rId13"/>
    <p:sldId id="614" r:id="rId14"/>
    <p:sldId id="701" r:id="rId15"/>
    <p:sldId id="781" r:id="rId16"/>
    <p:sldId id="626" r:id="rId17"/>
    <p:sldId id="261" r:id="rId18"/>
    <p:sldId id="740" r:id="rId19"/>
    <p:sldId id="735" r:id="rId20"/>
    <p:sldId id="738" r:id="rId21"/>
    <p:sldId id="739" r:id="rId22"/>
    <p:sldId id="777" r:id="rId23"/>
    <p:sldId id="736" r:id="rId24"/>
    <p:sldId id="737" r:id="rId25"/>
    <p:sldId id="741" r:id="rId26"/>
    <p:sldId id="743" r:id="rId27"/>
    <p:sldId id="744" r:id="rId28"/>
    <p:sldId id="745" r:id="rId29"/>
    <p:sldId id="776" r:id="rId30"/>
    <p:sldId id="566" r:id="rId31"/>
    <p:sldId id="632" r:id="rId32"/>
    <p:sldId id="666" r:id="rId33"/>
    <p:sldId id="809" r:id="rId34"/>
    <p:sldId id="810" r:id="rId35"/>
    <p:sldId id="704" r:id="rId36"/>
    <p:sldId id="778" r:id="rId37"/>
    <p:sldId id="530" r:id="rId38"/>
    <p:sldId id="536" r:id="rId39"/>
    <p:sldId id="541" r:id="rId40"/>
    <p:sldId id="760" r:id="rId41"/>
    <p:sldId id="767" r:id="rId42"/>
    <p:sldId id="768" r:id="rId43"/>
    <p:sldId id="769" r:id="rId44"/>
    <p:sldId id="770" r:id="rId45"/>
    <p:sldId id="771" r:id="rId46"/>
    <p:sldId id="762" r:id="rId47"/>
    <p:sldId id="763" r:id="rId48"/>
    <p:sldId id="764" r:id="rId49"/>
    <p:sldId id="765" r:id="rId50"/>
    <p:sldId id="766" r:id="rId51"/>
    <p:sldId id="686" r:id="rId52"/>
    <p:sldId id="749" r:id="rId53"/>
    <p:sldId id="782" r:id="rId54"/>
    <p:sldId id="748" r:id="rId55"/>
    <p:sldId id="715" r:id="rId56"/>
    <p:sldId id="716" r:id="rId57"/>
    <p:sldId id="717" r:id="rId58"/>
    <p:sldId id="747" r:id="rId59"/>
    <p:sldId id="796" r:id="rId60"/>
    <p:sldId id="816" r:id="rId61"/>
    <p:sldId id="798" r:id="rId62"/>
    <p:sldId id="797" r:id="rId63"/>
    <p:sldId id="799" r:id="rId64"/>
    <p:sldId id="800" r:id="rId65"/>
    <p:sldId id="801" r:id="rId66"/>
    <p:sldId id="802" r:id="rId67"/>
    <p:sldId id="804" r:id="rId68"/>
    <p:sldId id="839" r:id="rId69"/>
    <p:sldId id="840" r:id="rId70"/>
    <p:sldId id="841" r:id="rId71"/>
    <p:sldId id="690" r:id="rId72"/>
    <p:sldId id="773" r:id="rId73"/>
    <p:sldId id="774" r:id="rId74"/>
    <p:sldId id="691" r:id="rId75"/>
    <p:sldId id="723" r:id="rId76"/>
    <p:sldId id="696" r:id="rId77"/>
    <p:sldId id="815" r:id="rId78"/>
    <p:sldId id="722" r:id="rId79"/>
    <p:sldId id="789" r:id="rId80"/>
    <p:sldId id="784" r:id="rId81"/>
    <p:sldId id="842" r:id="rId82"/>
    <p:sldId id="787" r:id="rId83"/>
    <p:sldId id="788" r:id="rId84"/>
    <p:sldId id="806" r:id="rId85"/>
    <p:sldId id="827" r:id="rId86"/>
    <p:sldId id="825" r:id="rId87"/>
    <p:sldId id="814" r:id="rId88"/>
    <p:sldId id="821" r:id="rId89"/>
    <p:sldId id="829" r:id="rId90"/>
    <p:sldId id="812" r:id="rId91"/>
    <p:sldId id="823" r:id="rId92"/>
    <p:sldId id="831" r:id="rId93"/>
    <p:sldId id="757" r:id="rId94"/>
    <p:sldId id="692" r:id="rId95"/>
    <p:sldId id="780" r:id="rId96"/>
    <p:sldId id="759" r:id="rId97"/>
    <p:sldId id="693" r:id="rId98"/>
    <p:sldId id="705" r:id="rId99"/>
    <p:sldId id="470" r:id="rId100"/>
    <p:sldId id="706" r:id="rId101"/>
    <p:sldId id="493" r:id="rId102"/>
    <p:sldId id="492" r:id="rId103"/>
    <p:sldId id="629" r:id="rId104"/>
    <p:sldId id="467" r:id="rId105"/>
    <p:sldId id="488" r:id="rId106"/>
    <p:sldId id="590" r:id="rId107"/>
    <p:sldId id="591" r:id="rId108"/>
    <p:sldId id="473" r:id="rId109"/>
    <p:sldId id="489" r:id="rId110"/>
    <p:sldId id="490" r:id="rId111"/>
    <p:sldId id="494" r:id="rId112"/>
    <p:sldId id="707" r:id="rId113"/>
    <p:sldId id="487" r:id="rId114"/>
    <p:sldId id="491" r:id="rId115"/>
    <p:sldId id="495" r:id="rId116"/>
    <p:sldId id="708" r:id="rId117"/>
    <p:sldId id="499" r:id="rId118"/>
    <p:sldId id="519" r:id="rId119"/>
    <p:sldId id="501" r:id="rId120"/>
    <p:sldId id="505" r:id="rId121"/>
    <p:sldId id="613" r:id="rId122"/>
    <p:sldId id="612" r:id="rId123"/>
    <p:sldId id="507" r:id="rId124"/>
    <p:sldId id="509" r:id="rId125"/>
    <p:sldId id="508" r:id="rId126"/>
    <p:sldId id="510" r:id="rId127"/>
    <p:sldId id="805" r:id="rId128"/>
    <p:sldId id="819" r:id="rId129"/>
    <p:sldId id="826" r:id="rId130"/>
    <p:sldId id="811" r:id="rId131"/>
    <p:sldId id="820" r:id="rId132"/>
    <p:sldId id="828" r:id="rId133"/>
    <p:sldId id="813" r:id="rId134"/>
    <p:sldId id="822" r:id="rId135"/>
    <p:sldId id="830" r:id="rId136"/>
    <p:sldId id="818" r:id="rId137"/>
    <p:sldId id="824" r:id="rId138"/>
    <p:sldId id="832" r:id="rId13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2"/>
      <p:bold r:id="rId143"/>
      <p:italic r:id="rId144"/>
      <p:boldItalic r:id="rId145"/>
    </p:embeddedFont>
    <p:embeddedFont>
      <p:font typeface="Cambria Math" panose="02040503050406030204" pitchFamily="18" charset="0"/>
      <p:regular r:id="rId146"/>
    </p:embeddedFont>
    <p:embeddedFont>
      <p:font typeface="たぬき油性マジック" panose="02000600000000000000" pitchFamily="2" charset="-128"/>
      <p:regular r:id="rId14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置名 一元" initials="置名" lastIdx="1" clrIdx="0">
    <p:extLst>
      <p:ext uri="{19B8F6BF-5375-455C-9EA6-DF929625EA0E}">
        <p15:presenceInfo xmlns:p15="http://schemas.microsoft.com/office/powerpoint/2012/main" userId="0941062c3e0e22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B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52" autoAdjust="0"/>
  </p:normalViewPr>
  <p:slideViewPr>
    <p:cSldViewPr snapToGrid="0">
      <p:cViewPr varScale="1">
        <p:scale>
          <a:sx n="92" d="100"/>
          <a:sy n="92" d="100"/>
        </p:scale>
        <p:origin x="907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1"/>
      </p:cViewPr>
      <p:guideLst/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2.fntdata"/><Relationship Id="rId148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3.fntdata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2E00E10D-9CAA-4F3B-86C1-ED2ACF79B0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CFCD0A-2A0B-4E01-BDB9-D4677710A1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7CF4E-CBBA-4119-A670-815FC8AC8315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7A37BDF-377A-45FC-B308-9C7E3B4BF9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C7B5D57-2AD4-4AB4-8B51-0DF4733ECC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E8C9F-8294-4B40-A854-ABA19D1D2F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284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4:06:12.67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19 3 7097 189548 57640,'-1'0'824'0'0,"-1"0"-124"0"0,0 0 12 0 0,-1 1-52 0 0,1-1-296 0 0,0 0-248 0 0,0 0-116 0 0,1 0-92 0 0,-1 0-12 0 0,1-1-216 0 0,1 1-288 0 0,-1 0-624 0 0,2 0 56 0 0,-1-1-425 0 0,3 1-1175 0 0,0-1 212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0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203 112 2784 0 0,'-38'0'440'0'0,"19"-12"-164"0"0,2-2-276 0 0,3 5 480 0 0,-2-2-216 0 0,1 0-220 0 0,-2-1-44 0 0,-2 0-52 0 0,-1-2 40 0 0,6 5-40 0 0,6 3-76 0 0,4 4-592 0 0,2 2-1468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3T14:36:3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1611 2860 820 0 0,'6'26'916'0'0,"0"0"-500"0"0,0 0-156 0 0,1 0-76 0 0,0 8-68 0 0,3 5-116 0 0,2 7 0 0 0,2 7-64 0 0,2 4-68 0 0,-6-17-572 0 0,14 59-1108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A64B33-3CE7-4D1A-B13F-0760B345B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>
                <a:latin typeface="たぬき油性マジック" panose="02000600000000000000" pitchFamily="2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B9469-0EB5-42AE-928C-7D58754C6D3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3EFD42F7-718C-4B98-AAEC-167E6DDD60A7}" type="datetimeFigureOut">
              <a:rPr lang="en-US" altLang="en-US"/>
              <a:pPr/>
              <a:t>7/5/2020</a:t>
            </a:fld>
            <a:endParaRPr lang="en-US" altLang="en-US"/>
          </a:p>
        </p:txBody>
      </p:sp>
      <p:sp>
        <p:nvSpPr>
          <p:cNvPr id="8196" name="Slide Image Placeholder 3">
            <a:extLst>
              <a:ext uri="{FF2B5EF4-FFF2-40B4-BE49-F238E27FC236}">
                <a16:creationId xmlns:a16="http://schemas.microsoft.com/office/drawing/2014/main" id="{28A419EC-7AE4-4D82-80C1-6399B3A4102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Notes Placeholder 4">
            <a:extLst>
              <a:ext uri="{FF2B5EF4-FFF2-40B4-BE49-F238E27FC236}">
                <a16:creationId xmlns:a16="http://schemas.microsoft.com/office/drawing/2014/main" id="{49BF7A3E-51CD-4A1C-9148-610EFB625ED1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026DD-03E2-4E0F-A1E5-FE131C335F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>
                <a:latin typeface="たぬき油性マジック" panose="02000600000000000000" pitchFamily="2" charset="-12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AF246-3E8C-41A1-9BD9-F3813308A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6F8A23EB-6F10-4D24-B57F-624A5E55E4E6}" type="slidenum">
              <a:rPr lang="en-US" smtClean="0"/>
              <a:pPr/>
              <a:t>‹#›</a:t>
            </a:fld>
            <a:endParaRPr lang="en-US" dirty="0">
              <a:latin typeface="たぬき油性マジック" panose="02000600000000000000" pitchFamily="2" charset="-128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812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たぬき油性マジック" panose="02000600000000000000" pitchFamily="2" charset="-128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たぬき油性マジック" panose="02000600000000000000" pitchFamily="2" charset="-128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たぬき油性マジック" panose="02000600000000000000" pitchFamily="2" charset="-128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たぬき油性マジック" panose="02000600000000000000" pitchFamily="2" charset="-128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たぬき油性マジック" panose="02000600000000000000" pitchFamily="2" charset="-128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7E1E8FB2-9EBF-4FB6-8760-9D10D4B091B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solidFill>
            <a:srgbClr val="FFFFFF"/>
          </a:solidFill>
          <a:ln>
            <a:miter lim="800000"/>
          </a:ln>
        </p:spPr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235C3D65-EE22-4EC1-B55E-C7B7D0D356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92CC4384-8D55-4B8D-A526-6726627AD3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/>
            <a:fld id="{10B27E3C-BD39-4ECF-AA11-94423CBB7339}" type="slidenum">
              <a:rPr lang="en-US" altLang="en-US" i="1">
                <a:ea typeface="SimSun" panose="02010600030101010101" pitchFamily="2" charset="-122"/>
              </a:rPr>
              <a:pPr eaLnBrk="0" fontAlgn="base" hangingPunct="0"/>
              <a:t>2</a:t>
            </a:fld>
            <a:endParaRPr lang="en-US" altLang="en-US" i="1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696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FE2FAFD8-C27B-4E05-8B7C-D3BF6D1D533B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solidFill>
            <a:srgbClr val="FFFFFF"/>
          </a:solidFill>
          <a:ln>
            <a:miter lim="800000"/>
          </a:ln>
        </p:spPr>
      </p:sp>
      <p:sp>
        <p:nvSpPr>
          <p:cNvPr id="13314" name="Text Placeholder 2">
            <a:extLst>
              <a:ext uri="{FF2B5EF4-FFF2-40B4-BE49-F238E27FC236}">
                <a16:creationId xmlns:a16="http://schemas.microsoft.com/office/drawing/2014/main" id="{3DC2B289-1E31-4CF0-842B-D08F4DCA3C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483438C7-BB49-462B-B51E-45398FA445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/>
            <a:fld id="{964C45C9-AE2F-43CF-A547-DAECF265687B}" type="slidenum">
              <a:rPr lang="en-US" altLang="en-US" i="1">
                <a:ea typeface="SimSun" panose="02010600030101010101" pitchFamily="2" charset="-122"/>
              </a:rPr>
              <a:pPr eaLnBrk="0" fontAlgn="base" hangingPunct="0"/>
              <a:t>3</a:t>
            </a:fld>
            <a:endParaRPr lang="en-US" altLang="en-US" i="1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992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49F65CB6-F4D2-4E93-9DBA-BAE99711FF8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solidFill>
            <a:srgbClr val="FFFFFF"/>
          </a:solidFill>
          <a:ln>
            <a:miter lim="800000"/>
          </a:ln>
        </p:spPr>
      </p:sp>
      <p:sp>
        <p:nvSpPr>
          <p:cNvPr id="21506" name="Text Placeholder 2">
            <a:extLst>
              <a:ext uri="{FF2B5EF4-FFF2-40B4-BE49-F238E27FC236}">
                <a16:creationId xmlns:a16="http://schemas.microsoft.com/office/drawing/2014/main" id="{96710129-7F48-4D48-BE23-D56B874423C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937C2C5-7166-4A85-9926-FF08F82ED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/>
            <a:fld id="{2FAD0BE7-9675-46C9-8223-28011DCC4320}" type="slidenum">
              <a:rPr lang="en-US" altLang="en-US" i="1">
                <a:ea typeface="SimSun" panose="02010600030101010101" pitchFamily="2" charset="-122"/>
              </a:rPr>
              <a:pPr eaLnBrk="0" fontAlgn="base" hangingPunct="0"/>
              <a:t>17</a:t>
            </a:fld>
            <a:endParaRPr lang="en-US" altLang="en-US" i="1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43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7E1E8FB2-9EBF-4FB6-8760-9D10D4B091B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solidFill>
            <a:srgbClr val="FFFFFF"/>
          </a:solidFill>
          <a:ln>
            <a:miter lim="800000"/>
          </a:ln>
        </p:spPr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235C3D65-EE22-4EC1-B55E-C7B7D0D356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92CC4384-8D55-4B8D-A526-6726627AD3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/>
            <a:fld id="{10B27E3C-BD39-4ECF-AA11-94423CBB7339}" type="slidenum">
              <a:rPr lang="en-US" altLang="en-US" i="1">
                <a:ea typeface="SimSun" panose="02010600030101010101" pitchFamily="2" charset="-122"/>
              </a:rPr>
              <a:pPr eaLnBrk="0" fontAlgn="base" hangingPunct="0"/>
              <a:t>71</a:t>
            </a:fld>
            <a:endParaRPr lang="en-US" altLang="en-US" i="1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20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7E1E8FB2-9EBF-4FB6-8760-9D10D4B091B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solidFill>
            <a:srgbClr val="FFFFFF"/>
          </a:solidFill>
          <a:ln>
            <a:miter lim="800000"/>
          </a:ln>
        </p:spPr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235C3D65-EE22-4EC1-B55E-C7B7D0D356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92CC4384-8D55-4B8D-A526-6726627AD3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/>
            <a:fld id="{10B27E3C-BD39-4ECF-AA11-94423CBB7339}" type="slidenum">
              <a:rPr lang="en-US" altLang="en-US" i="1">
                <a:ea typeface="SimSun" panose="02010600030101010101" pitchFamily="2" charset="-122"/>
              </a:rPr>
              <a:pPr eaLnBrk="0" fontAlgn="base" hangingPunct="0"/>
              <a:t>74</a:t>
            </a:fld>
            <a:endParaRPr lang="en-US" altLang="en-US" i="1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6723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7E1E8FB2-9EBF-4FB6-8760-9D10D4B091B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solidFill>
            <a:srgbClr val="FFFFFF"/>
          </a:solidFill>
          <a:ln>
            <a:miter lim="800000"/>
          </a:ln>
        </p:spPr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235C3D65-EE22-4EC1-B55E-C7B7D0D356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92CC4384-8D55-4B8D-A526-6726627AD3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/>
            <a:fld id="{10B27E3C-BD39-4ECF-AA11-94423CBB7339}" type="slidenum">
              <a:rPr lang="en-US" altLang="en-US" i="1">
                <a:ea typeface="SimSun" panose="02010600030101010101" pitchFamily="2" charset="-122"/>
              </a:rPr>
              <a:pPr eaLnBrk="0" fontAlgn="base" hangingPunct="0"/>
              <a:t>94</a:t>
            </a:fld>
            <a:endParaRPr lang="en-US" altLang="en-US" i="1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97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AAB733-C389-48A4-B63D-8CF90424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61E0D1B-6954-43D0-9056-D9FEEE82C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BA52AE-77D1-4B8A-989B-9FB9137F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8557D2-B3B5-40E3-B7DB-F311DB90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7F41EE-3808-44CC-811A-D119E6C4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790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5CA6DB-4391-40DB-A620-3C6414B5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415846-0AC1-4C9A-84B5-5DCB9F76E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C2BCFA-3335-476D-99FB-0D71EC1D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DD12F3-F591-4876-8ABC-CDBF1D0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EAEE06-7A74-4397-B843-DA14B4F6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95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7376BC-406D-4487-A7AA-02E1EE9A4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36A901-1178-4C6C-9E32-834DA3064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6DF86E-5E69-4E1A-9040-1B29412F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B23D9E-97AC-4670-9C94-112A63E7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D1DFC-6B40-453D-A585-2597D43D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444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2FC30A-23F6-4FC3-82EB-1885D30C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47DC97-BA07-451C-8A58-579E00AA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F18811-2EE0-4174-AD39-35FF223F7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E3AFC4-F26C-4C6A-AB60-D24960D6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5477A0-8998-4554-8963-39D900B6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7857" y="5928312"/>
            <a:ext cx="2132184" cy="3893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512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015DB1-9B52-4F35-9D2B-ECD4DC7A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4F6CC6-9C09-4B80-9030-FD08FED82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F0D184-4405-4D1C-B21F-2108D1AA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581503-0567-437D-A7E9-6E7BB74C8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1FA12C-88A2-4606-8FC9-BB57FA2C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97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462AC8-AD29-4CAE-88BD-71B876DF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BA69E7-8E48-4283-B5B0-E18C71C41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B78BD14-4912-4A24-8200-1D72E8ECB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AC14CB6-3A93-49E8-B62E-A2F747B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57A658-7C68-47BE-B7E9-48E050A9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127327-E3EC-4499-9B09-44E6F01D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613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7A00F-2D5C-4FC3-BC1F-63E69C77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3E7C48-2CDA-4E53-A528-C77248515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325A1A-7F0C-45B8-A887-699C9C991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CB6E71-315E-4938-A87A-D4696771D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1C53CD-3C0E-4913-8926-1BF6FE5DF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9C3AFB4-9A68-4666-A077-76294B54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7E1C528-3E3E-411C-B3A4-4B2FD2B8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8633DF1-0876-4628-A754-EDE687AF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47975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15ED6-B019-46CC-BB4D-84022FC6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7CCC83-4FC3-4476-AF77-936C3005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179BA3A-EE54-4725-BDBD-3CB03DD8A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303D52-2970-4281-A162-4645E19A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4017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A768AB-0BCD-4CA2-8776-070FE065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4E56B12-14B7-4867-B716-2F76C6744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8DC0FF-E07E-4B92-AC58-5F43674A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081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C26DA2-6167-4539-A8E1-8BE53FAA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2E4D76-E6E7-430E-81BC-CF98D249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00F519B-73B5-41CE-AC2A-80D055DE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8DBE63-50BB-46FD-9AD4-CB5B90E4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97BEB1-4FAD-45E7-9C60-1D5D94B9C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D7A357-5329-4565-BEBE-0B68E2A0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493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7321D8-FB81-41D5-AF1F-B54ADD1A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ADED1B2-BD87-4C69-A317-FBCB8B297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D60EC9A-F9CF-41AE-8249-444FB4FEE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148F68E-C8E5-4995-95AE-5227C48C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7E5727-5DE8-4A96-9828-8C091FB56D49}" type="datetimeFigureOut">
              <a:rPr kumimoji="1" lang="ja-JP" altLang="en-US" smtClean="0"/>
              <a:t>2020/7/5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53CA94-E9AB-4E56-9C42-C6D89C10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781CEB-DDDC-4E97-977F-E3DC70B4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3795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BF6FAA6-4758-4037-8BAB-0084CED6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4161F1-F91D-4DD8-BE5C-E4BD6E533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824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FA3CE8-F5C2-4E8A-AA8C-78BCF24F6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92435" y="6103567"/>
            <a:ext cx="2132184" cy="38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fld id="{19E16093-79B0-43A3-910E-C8BD05E55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7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250.png"/><Relationship Id="rId9" Type="http://schemas.openxmlformats.org/officeDocument/2006/relationships/image" Target="../media/image8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250.png"/><Relationship Id="rId9" Type="http://schemas.openxmlformats.org/officeDocument/2006/relationships/image" Target="../media/image8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7.xml"/><Relationship Id="rId4" Type="http://schemas.openxmlformats.org/officeDocument/2006/relationships/image" Target="../media/image250.png"/><Relationship Id="rId9" Type="http://schemas.openxmlformats.org/officeDocument/2006/relationships/image" Target="../media/image8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9.xml"/><Relationship Id="rId4" Type="http://schemas.openxmlformats.org/officeDocument/2006/relationships/image" Target="../media/image250.png"/><Relationship Id="rId9" Type="http://schemas.openxmlformats.org/officeDocument/2006/relationships/image" Target="../media/image8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1.xml"/><Relationship Id="rId4" Type="http://schemas.openxmlformats.org/officeDocument/2006/relationships/image" Target="../media/image250.png"/><Relationship Id="rId9" Type="http://schemas.openxmlformats.org/officeDocument/2006/relationships/image" Target="../media/image8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3.xml"/><Relationship Id="rId4" Type="http://schemas.openxmlformats.org/officeDocument/2006/relationships/image" Target="../media/image250.png"/><Relationship Id="rId9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5.xml"/><Relationship Id="rId4" Type="http://schemas.openxmlformats.org/officeDocument/2006/relationships/image" Target="../media/image250.png"/><Relationship Id="rId9" Type="http://schemas.openxmlformats.org/officeDocument/2006/relationships/image" Target="../media/image8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7.xml"/><Relationship Id="rId4" Type="http://schemas.openxmlformats.org/officeDocument/2006/relationships/image" Target="../media/image250.png"/><Relationship Id="rId9" Type="http://schemas.openxmlformats.org/officeDocument/2006/relationships/image" Target="../media/image8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9.xml"/><Relationship Id="rId4" Type="http://schemas.openxmlformats.org/officeDocument/2006/relationships/image" Target="../media/image250.png"/><Relationship Id="rId9" Type="http://schemas.openxmlformats.org/officeDocument/2006/relationships/image" Target="../media/image9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1.xml"/><Relationship Id="rId4" Type="http://schemas.openxmlformats.org/officeDocument/2006/relationships/image" Target="../media/image250.png"/><Relationship Id="rId9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3.xml"/><Relationship Id="rId4" Type="http://schemas.openxmlformats.org/officeDocument/2006/relationships/image" Target="../media/image250.png"/><Relationship Id="rId9" Type="http://schemas.openxmlformats.org/officeDocument/2006/relationships/image" Target="../media/image9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5.xml"/><Relationship Id="rId4" Type="http://schemas.openxmlformats.org/officeDocument/2006/relationships/image" Target="../media/image250.png"/><Relationship Id="rId9" Type="http://schemas.openxmlformats.org/officeDocument/2006/relationships/image" Target="../media/image9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7.xml"/><Relationship Id="rId4" Type="http://schemas.openxmlformats.org/officeDocument/2006/relationships/image" Target="../media/image250.png"/><Relationship Id="rId9" Type="http://schemas.openxmlformats.org/officeDocument/2006/relationships/image" Target="../media/image9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9.xml"/><Relationship Id="rId4" Type="http://schemas.openxmlformats.org/officeDocument/2006/relationships/image" Target="../media/image250.png"/><Relationship Id="rId9" Type="http://schemas.openxmlformats.org/officeDocument/2006/relationships/image" Target="../media/image9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1.xml"/><Relationship Id="rId4" Type="http://schemas.openxmlformats.org/officeDocument/2006/relationships/image" Target="../media/image250.png"/><Relationship Id="rId9" Type="http://schemas.openxmlformats.org/officeDocument/2006/relationships/image" Target="../media/image9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3.xml"/><Relationship Id="rId4" Type="http://schemas.openxmlformats.org/officeDocument/2006/relationships/image" Target="../media/image250.png"/><Relationship Id="rId9" Type="http://schemas.openxmlformats.org/officeDocument/2006/relationships/image" Target="../media/image9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5.xml"/><Relationship Id="rId4" Type="http://schemas.openxmlformats.org/officeDocument/2006/relationships/image" Target="../media/image250.png"/><Relationship Id="rId9" Type="http://schemas.openxmlformats.org/officeDocument/2006/relationships/image" Target="../media/image9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7.xml"/><Relationship Id="rId4" Type="http://schemas.openxmlformats.org/officeDocument/2006/relationships/image" Target="../media/image250.png"/><Relationship Id="rId9" Type="http://schemas.openxmlformats.org/officeDocument/2006/relationships/image" Target="../media/image9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9.xml"/><Relationship Id="rId4" Type="http://schemas.openxmlformats.org/officeDocument/2006/relationships/image" Target="../media/image250.png"/><Relationship Id="rId9" Type="http://schemas.openxmlformats.org/officeDocument/2006/relationships/image" Target="../media/image9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8.png"/><Relationship Id="rId3" Type="http://schemas.openxmlformats.org/officeDocument/2006/relationships/image" Target="../media/image101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8.png"/><Relationship Id="rId3" Type="http://schemas.openxmlformats.org/officeDocument/2006/relationships/image" Target="../media/image101.jpg"/><Relationship Id="rId7" Type="http://schemas.openxmlformats.org/officeDocument/2006/relationships/image" Target="../media/image105.jpg"/><Relationship Id="rId12" Type="http://schemas.openxmlformats.org/officeDocument/2006/relationships/image" Target="../media/image11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13" Type="http://schemas.openxmlformats.org/officeDocument/2006/relationships/image" Target="../media/image8.pn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12" Type="http://schemas.openxmlformats.org/officeDocument/2006/relationships/image" Target="../media/image122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11" Type="http://schemas.openxmlformats.org/officeDocument/2006/relationships/image" Target="../media/image121.jpg"/><Relationship Id="rId5" Type="http://schemas.openxmlformats.org/officeDocument/2006/relationships/image" Target="../media/image115.jpg"/><Relationship Id="rId10" Type="http://schemas.openxmlformats.org/officeDocument/2006/relationships/image" Target="../media/image120.jpg"/><Relationship Id="rId4" Type="http://schemas.openxmlformats.org/officeDocument/2006/relationships/image" Target="../media/image114.jpg"/><Relationship Id="rId9" Type="http://schemas.openxmlformats.org/officeDocument/2006/relationships/image" Target="../media/image119.jp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13" Type="http://schemas.openxmlformats.org/officeDocument/2006/relationships/image" Target="../media/image8.pn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12" Type="http://schemas.openxmlformats.org/officeDocument/2006/relationships/image" Target="../media/image12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11" Type="http://schemas.openxmlformats.org/officeDocument/2006/relationships/image" Target="../media/image121.jpg"/><Relationship Id="rId5" Type="http://schemas.openxmlformats.org/officeDocument/2006/relationships/image" Target="../media/image115.jpg"/><Relationship Id="rId10" Type="http://schemas.openxmlformats.org/officeDocument/2006/relationships/image" Target="../media/image120.jpg"/><Relationship Id="rId4" Type="http://schemas.openxmlformats.org/officeDocument/2006/relationships/image" Target="../media/image114.jpg"/><Relationship Id="rId9" Type="http://schemas.openxmlformats.org/officeDocument/2006/relationships/image" Target="../media/image119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13" Type="http://schemas.openxmlformats.org/officeDocument/2006/relationships/image" Target="../media/image8.png"/><Relationship Id="rId3" Type="http://schemas.openxmlformats.org/officeDocument/2006/relationships/image" Target="../media/image125.jpg"/><Relationship Id="rId7" Type="http://schemas.openxmlformats.org/officeDocument/2006/relationships/image" Target="../media/image129.jpg"/><Relationship Id="rId12" Type="http://schemas.openxmlformats.org/officeDocument/2006/relationships/image" Target="../media/image134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11" Type="http://schemas.openxmlformats.org/officeDocument/2006/relationships/image" Target="../media/image133.jpg"/><Relationship Id="rId5" Type="http://schemas.openxmlformats.org/officeDocument/2006/relationships/image" Target="../media/image127.jpg"/><Relationship Id="rId10" Type="http://schemas.openxmlformats.org/officeDocument/2006/relationships/image" Target="../media/image132.jpg"/><Relationship Id="rId4" Type="http://schemas.openxmlformats.org/officeDocument/2006/relationships/image" Target="../media/image126.jpg"/><Relationship Id="rId9" Type="http://schemas.openxmlformats.org/officeDocument/2006/relationships/image" Target="../media/image131.jp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13" Type="http://schemas.openxmlformats.org/officeDocument/2006/relationships/image" Target="../media/image8.png"/><Relationship Id="rId3" Type="http://schemas.openxmlformats.org/officeDocument/2006/relationships/image" Target="../media/image125.jpg"/><Relationship Id="rId7" Type="http://schemas.openxmlformats.org/officeDocument/2006/relationships/image" Target="../media/image129.jpg"/><Relationship Id="rId12" Type="http://schemas.openxmlformats.org/officeDocument/2006/relationships/image" Target="../media/image13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11" Type="http://schemas.openxmlformats.org/officeDocument/2006/relationships/image" Target="../media/image133.jpg"/><Relationship Id="rId5" Type="http://schemas.openxmlformats.org/officeDocument/2006/relationships/image" Target="../media/image127.jpg"/><Relationship Id="rId10" Type="http://schemas.openxmlformats.org/officeDocument/2006/relationships/image" Target="../media/image132.jpg"/><Relationship Id="rId4" Type="http://schemas.openxmlformats.org/officeDocument/2006/relationships/image" Target="../media/image126.jpg"/><Relationship Id="rId9" Type="http://schemas.openxmlformats.org/officeDocument/2006/relationships/image" Target="../media/image131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13" Type="http://schemas.openxmlformats.org/officeDocument/2006/relationships/image" Target="../media/image8.png"/><Relationship Id="rId3" Type="http://schemas.openxmlformats.org/officeDocument/2006/relationships/image" Target="../media/image137.jpg"/><Relationship Id="rId7" Type="http://schemas.openxmlformats.org/officeDocument/2006/relationships/image" Target="../media/image141.jpg"/><Relationship Id="rId12" Type="http://schemas.openxmlformats.org/officeDocument/2006/relationships/image" Target="../media/image146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g"/><Relationship Id="rId11" Type="http://schemas.openxmlformats.org/officeDocument/2006/relationships/image" Target="../media/image145.jpg"/><Relationship Id="rId5" Type="http://schemas.openxmlformats.org/officeDocument/2006/relationships/image" Target="../media/image139.jpg"/><Relationship Id="rId10" Type="http://schemas.openxmlformats.org/officeDocument/2006/relationships/image" Target="../media/image144.jpg"/><Relationship Id="rId4" Type="http://schemas.openxmlformats.org/officeDocument/2006/relationships/image" Target="../media/image138.jpg"/><Relationship Id="rId9" Type="http://schemas.openxmlformats.org/officeDocument/2006/relationships/image" Target="../media/image143.jp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13" Type="http://schemas.openxmlformats.org/officeDocument/2006/relationships/image" Target="../media/image8.png"/><Relationship Id="rId3" Type="http://schemas.openxmlformats.org/officeDocument/2006/relationships/image" Target="../media/image137.jpg"/><Relationship Id="rId7" Type="http://schemas.openxmlformats.org/officeDocument/2006/relationships/image" Target="../media/image141.jpg"/><Relationship Id="rId12" Type="http://schemas.openxmlformats.org/officeDocument/2006/relationships/image" Target="../media/image14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g"/><Relationship Id="rId11" Type="http://schemas.openxmlformats.org/officeDocument/2006/relationships/image" Target="../media/image145.jpg"/><Relationship Id="rId5" Type="http://schemas.openxmlformats.org/officeDocument/2006/relationships/image" Target="../media/image139.jpg"/><Relationship Id="rId10" Type="http://schemas.openxmlformats.org/officeDocument/2006/relationships/image" Target="../media/image144.jpg"/><Relationship Id="rId4" Type="http://schemas.openxmlformats.org/officeDocument/2006/relationships/image" Target="../media/image138.jpg"/><Relationship Id="rId9" Type="http://schemas.openxmlformats.org/officeDocument/2006/relationships/image" Target="../media/image143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customXml" Target="../ink/ink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8.pn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44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45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13" Type="http://schemas.openxmlformats.org/officeDocument/2006/relationships/image" Target="../media/image8.pn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12" Type="http://schemas.openxmlformats.org/officeDocument/2006/relationships/image" Target="../media/image46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11" Type="http://schemas.openxmlformats.org/officeDocument/2006/relationships/image" Target="../media/image69.jpg"/><Relationship Id="rId5" Type="http://schemas.openxmlformats.org/officeDocument/2006/relationships/image" Target="../media/image63.jpg"/><Relationship Id="rId10" Type="http://schemas.openxmlformats.org/officeDocument/2006/relationships/image" Target="../media/image68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13" Type="http://schemas.openxmlformats.org/officeDocument/2006/relationships/image" Target="../media/image8.pn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12" Type="http://schemas.openxmlformats.org/officeDocument/2006/relationships/image" Target="../media/image47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11" Type="http://schemas.openxmlformats.org/officeDocument/2006/relationships/image" Target="../media/image69.jpg"/><Relationship Id="rId5" Type="http://schemas.openxmlformats.org/officeDocument/2006/relationships/image" Target="../media/image63.jpg"/><Relationship Id="rId10" Type="http://schemas.openxmlformats.org/officeDocument/2006/relationships/image" Target="../media/image68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8.pn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48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11" Type="http://schemas.openxmlformats.org/officeDocument/2006/relationships/image" Target="../media/image79.jpg"/><Relationship Id="rId5" Type="http://schemas.openxmlformats.org/officeDocument/2006/relationships/image" Target="../media/image73.jpg"/><Relationship Id="rId10" Type="http://schemas.openxmlformats.org/officeDocument/2006/relationships/image" Target="../media/image78.jpg"/><Relationship Id="rId4" Type="http://schemas.openxmlformats.org/officeDocument/2006/relationships/image" Target="../media/image72.jpg"/><Relationship Id="rId9" Type="http://schemas.openxmlformats.org/officeDocument/2006/relationships/image" Target="../media/image77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8.pn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49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11" Type="http://schemas.openxmlformats.org/officeDocument/2006/relationships/image" Target="../media/image79.jpg"/><Relationship Id="rId5" Type="http://schemas.openxmlformats.org/officeDocument/2006/relationships/image" Target="../media/image73.jpg"/><Relationship Id="rId10" Type="http://schemas.openxmlformats.org/officeDocument/2006/relationships/image" Target="../media/image78.jpg"/><Relationship Id="rId4" Type="http://schemas.openxmlformats.org/officeDocument/2006/relationships/image" Target="../media/image72.jpg"/><Relationship Id="rId9" Type="http://schemas.openxmlformats.org/officeDocument/2006/relationships/image" Target="../media/image77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D621612-B1C5-43BA-BB5F-115096CD2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14" y="-400848"/>
            <a:ext cx="8649784" cy="3119411"/>
          </a:xfrm>
        </p:spPr>
        <p:txBody>
          <a:bodyPr>
            <a:normAutofit/>
          </a:bodyPr>
          <a:lstStyle/>
          <a:p>
            <a:r>
              <a:rPr lang="en-US" altLang="ja-JP" sz="4400" dirty="0" err="1"/>
              <a:t>AttnGAN</a:t>
            </a:r>
            <a:r>
              <a:rPr lang="en-US" altLang="ja-JP" sz="4400" dirty="0"/>
              <a:t> </a:t>
            </a:r>
            <a:r>
              <a:rPr lang="ja-JP" altLang="en-US" sz="4400" dirty="0"/>
              <a:t>における </a:t>
            </a:r>
            <a:r>
              <a:rPr lang="en-US" altLang="ja-JP" sz="4400" dirty="0"/>
              <a:t>DAMSM </a:t>
            </a:r>
            <a:r>
              <a:rPr lang="ja-JP" altLang="en-US" sz="4400" dirty="0"/>
              <a:t>の</a:t>
            </a:r>
            <a:br>
              <a:rPr lang="en-US" altLang="ja-JP" sz="4400" dirty="0"/>
            </a:br>
            <a:r>
              <a:rPr lang="en-US" altLang="ja-JP" sz="4400" dirty="0"/>
              <a:t>Attention </a:t>
            </a:r>
            <a:r>
              <a:rPr lang="ja-JP" altLang="en-US" sz="4400" dirty="0"/>
              <a:t>に関する考察</a:t>
            </a:r>
            <a:endParaRPr lang="x-none" altLang="ja-JP" sz="4400" noProof="1"/>
          </a:p>
        </p:txBody>
      </p:sp>
      <p:sp>
        <p:nvSpPr>
          <p:cNvPr id="9218" name="Subtitle 16">
            <a:extLst>
              <a:ext uri="{FF2B5EF4-FFF2-40B4-BE49-F238E27FC236}">
                <a16:creationId xmlns:a16="http://schemas.microsoft.com/office/drawing/2014/main" id="{C6F1B7C3-E3A4-4B7B-B7CC-A13F7804D4B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0681" y="4221571"/>
            <a:ext cx="6149268" cy="1678577"/>
          </a:xfrm>
          <a:ln/>
        </p:spPr>
        <p:txBody>
          <a:bodyPr/>
          <a:lstStyle/>
          <a:p>
            <a:pPr algn="r"/>
            <a:r>
              <a:rPr lang="zh-CN" altLang="ja-JP" sz="28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ソフトウェア</a:t>
            </a:r>
            <a:r>
              <a:rPr lang="ja-JP" altLang="en-US" sz="28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システム</a:t>
            </a:r>
            <a:r>
              <a:rPr lang="zh-CN" altLang="ja-JP" sz="28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研究グループ</a:t>
            </a:r>
          </a:p>
          <a:p>
            <a:pPr algn="r"/>
            <a:r>
              <a:rPr lang="ja-JP" altLang="en-US" sz="24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  置</a:t>
            </a:r>
            <a:r>
              <a:rPr lang="zh-CN" altLang="ja-JP" sz="24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名　一元</a:t>
            </a:r>
          </a:p>
        </p:txBody>
      </p:sp>
      <p:sp>
        <p:nvSpPr>
          <p:cNvPr id="9219" name="Slide Number Placeholder 17">
            <a:extLst>
              <a:ext uri="{FF2B5EF4-FFF2-40B4-BE49-F238E27FC236}">
                <a16:creationId xmlns:a16="http://schemas.microsoft.com/office/drawing/2014/main" id="{DA4F1EE7-4B4E-40B0-8DB2-EE7D098319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/>
            <a:fld id="{06CCA0F3-9BD8-4E71-A774-88241F1986CB}" type="slidenum">
              <a:rPr lang="zh-CN" altLang="en-US" smtClean="0"/>
              <a:pPr fontAlgn="base"/>
              <a:t>1</a:t>
            </a:fld>
            <a:endParaRPr lang="zh-CN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10F876-11AB-44AF-9250-4CD18032D8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66" y="2273254"/>
            <a:ext cx="4844220" cy="4584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38242"/>
            <a:ext cx="8384136" cy="502290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lang="en-US" altLang="ja-JP" dirty="0"/>
              <a:t>Generative Adversarial Networks(GAN)</a:t>
            </a:r>
          </a:p>
          <a:p>
            <a:pPr lvl="2"/>
            <a:r>
              <a:rPr kumimoji="1" lang="en-US" altLang="ja-JP" sz="3600" b="1" u="sng" dirty="0" err="1">
                <a:solidFill>
                  <a:srgbClr val="FFC000"/>
                </a:solidFill>
              </a:rPr>
              <a:t>AttnGAN</a:t>
            </a:r>
            <a:endParaRPr kumimoji="1" lang="en-US" altLang="ja-JP" sz="3600" b="1" u="sng" dirty="0">
              <a:solidFill>
                <a:srgbClr val="FFC000"/>
              </a:solidFill>
            </a:endParaRPr>
          </a:p>
          <a:p>
            <a:pPr marL="1028700" lvl="3" indent="0">
              <a:buNone/>
            </a:pPr>
            <a:r>
              <a:rPr lang="ja-JP" altLang="en-US" sz="2800" dirty="0">
                <a:solidFill>
                  <a:srgbClr val="FFC000"/>
                </a:solidFill>
              </a:rPr>
              <a:t>←</a:t>
            </a:r>
            <a:r>
              <a:rPr lang="en-US" altLang="ja-JP" sz="2800" b="1" u="sng" dirty="0">
                <a:solidFill>
                  <a:srgbClr val="FFC000"/>
                </a:solidFill>
              </a:rPr>
              <a:t>Attention</a:t>
            </a:r>
            <a:r>
              <a:rPr lang="en-US" altLang="ja-JP" sz="2800" b="1" dirty="0">
                <a:solidFill>
                  <a:srgbClr val="FFC000"/>
                </a:solidFill>
              </a:rPr>
              <a:t> </a:t>
            </a:r>
            <a:r>
              <a:rPr lang="ja-JP" altLang="en-US" sz="2800" b="1" dirty="0">
                <a:solidFill>
                  <a:srgbClr val="FFC000"/>
                </a:solidFill>
              </a:rPr>
              <a:t>を用いた単語レベルで</a:t>
            </a:r>
            <a:endParaRPr lang="en-US" altLang="ja-JP" sz="2800" b="1" dirty="0">
              <a:solidFill>
                <a:srgbClr val="FFC000"/>
              </a:solidFill>
            </a:endParaRPr>
          </a:p>
          <a:p>
            <a:pPr marL="1028700" lvl="3" indent="0">
              <a:buNone/>
            </a:pPr>
            <a:r>
              <a:rPr lang="en-US" altLang="ja-JP" sz="2800" b="1" dirty="0">
                <a:solidFill>
                  <a:srgbClr val="FFC000"/>
                </a:solidFill>
              </a:rPr>
              <a:t>  </a:t>
            </a:r>
            <a:r>
              <a:rPr lang="ja-JP" altLang="en-US" sz="2800" b="1" dirty="0">
                <a:solidFill>
                  <a:srgbClr val="FFC000"/>
                </a:solidFill>
              </a:rPr>
              <a:t>の</a:t>
            </a:r>
            <a:r>
              <a:rPr lang="ja-JP" altLang="en-US" sz="2800" dirty="0">
                <a:solidFill>
                  <a:srgbClr val="FFC000"/>
                </a:solidFill>
              </a:rPr>
              <a:t>テキスト入力による画像生成</a:t>
            </a:r>
            <a:endParaRPr kumimoji="1" lang="en-US" altLang="ja-JP" sz="2800" dirty="0"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9C99793-E270-46F5-940A-06DABC286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355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AttnGAN</a:t>
            </a:r>
            <a:r>
              <a:rPr lang="ja-JP" altLang="en-US" noProof="1"/>
              <a:t> への道のり</a:t>
            </a:r>
            <a:endParaRPr lang="en-US" altLang="ja-JP" noProof="1"/>
          </a:p>
          <a:p>
            <a:pPr lvl="2"/>
            <a:r>
              <a:rPr lang="en-US" altLang="ja-JP" noProof="1"/>
              <a:t>GAN</a:t>
            </a:r>
          </a:p>
          <a:p>
            <a:pPr lvl="2"/>
            <a:r>
              <a:rPr lang="en-US" altLang="ja-JP" noProof="1"/>
              <a:t>Conditional GAN</a:t>
            </a:r>
          </a:p>
          <a:p>
            <a:pPr lvl="2"/>
            <a:r>
              <a:rPr lang="en-US" altLang="ja-JP" noProof="1"/>
              <a:t>Text-to-Image</a:t>
            </a:r>
          </a:p>
          <a:p>
            <a:pPr lvl="2"/>
            <a:r>
              <a:rPr lang="en-US" altLang="ja-JP" noProof="1"/>
              <a:t>StackGAN</a:t>
            </a:r>
          </a:p>
          <a:p>
            <a:pPr lvl="2"/>
            <a:r>
              <a:rPr lang="en-US" altLang="ja-JP" noProof="1"/>
              <a:t>AttnGAN</a:t>
            </a: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100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392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AttnGAN</a:t>
            </a:r>
            <a:r>
              <a:rPr lang="ja-JP" altLang="en-US" noProof="1"/>
              <a:t> への道のり</a:t>
            </a:r>
            <a:endParaRPr lang="en-US" altLang="ja-JP" noProof="1"/>
          </a:p>
          <a:p>
            <a:pPr lvl="2"/>
            <a:r>
              <a:rPr lang="en-US" altLang="ja-JP" noProof="1">
                <a:solidFill>
                  <a:srgbClr val="FFC000"/>
                </a:solidFill>
              </a:rPr>
              <a:t>GAN</a:t>
            </a:r>
          </a:p>
          <a:p>
            <a:pPr lvl="2"/>
            <a:r>
              <a:rPr lang="en-US" altLang="ja-JP" noProof="1"/>
              <a:t>Conditional GAN</a:t>
            </a:r>
          </a:p>
          <a:p>
            <a:pPr lvl="2"/>
            <a:r>
              <a:rPr lang="en-US" altLang="ja-JP" noProof="1"/>
              <a:t>Text-to-Image</a:t>
            </a:r>
          </a:p>
          <a:p>
            <a:pPr lvl="2"/>
            <a:r>
              <a:rPr lang="en-US" altLang="ja-JP" noProof="1"/>
              <a:t>StackGAN</a:t>
            </a:r>
          </a:p>
          <a:p>
            <a:pPr lvl="2"/>
            <a:r>
              <a:rPr lang="en-US" altLang="ja-JP" noProof="1"/>
              <a:t>AttnGAN</a:t>
            </a: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101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64254" y="5576403"/>
            <a:ext cx="78557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Ian J.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Goodfellow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, Jean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Pouget-Abadie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, Mehdi Mirza, Bing Xu, David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Warde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-Farley, </a:t>
            </a:r>
          </a:p>
          <a:p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Sherjil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Ozair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, Aaron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Courville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Yoshua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Bengio</a:t>
            </a:r>
            <a:endParaRPr lang="en-US" altLang="ja-JP" sz="12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Generative Adversarial Networks</a:t>
            </a:r>
          </a:p>
          <a:p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Arxive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 e-print, 2014</a:t>
            </a:r>
          </a:p>
          <a:p>
            <a:endParaRPr lang="en-US" altLang="ja-JP" sz="1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300DFAE-69B1-43CB-9D4E-EDD86C4FB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42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x-none" altLang="ja-JP" noProof="1"/>
              <a:t>GAN</a:t>
            </a:r>
            <a:r>
              <a:rPr lang="en-US" altLang="ja-JP" noProof="1"/>
              <a:t> </a:t>
            </a:r>
            <a:r>
              <a:rPr lang="ja-JP" altLang="en-US" noProof="1"/>
              <a:t>のモデル</a:t>
            </a: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102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8106B1D-160C-4C0F-A47E-62205FE8A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982" y="1834025"/>
            <a:ext cx="6698633" cy="502397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C5104C5-DFBC-4834-A608-6C47AFA32A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090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11CEF-4F88-49A5-BA56-6A036ECB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5011"/>
                <a:ext cx="7886700" cy="613736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dirty="0"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GAN </a:t>
                </a:r>
                <a:r>
                  <a:rPr kumimoji="1" lang="ja-JP" altLang="en-US" dirty="0"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の損失関数</a:t>
                </a:r>
                <a:endParaRPr kumimoji="1" lang="en-US" altLang="ja-JP" dirty="0">
                  <a:latin typeface="たぬき油性マジック" panose="02000600000000000000" pitchFamily="2" charset="-128"/>
                  <a:ea typeface="たぬき油性マジック" panose="02000600000000000000" pitchFamily="2" charset="-128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ja-JP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kumimoji="1" lang="en-US" altLang="ja-JP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i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kumimoji="1" lang="en-US" altLang="ja-JP" b="0" dirty="0"/>
              </a:p>
              <a:p>
                <a:endParaRPr kumimoji="1" lang="en-US" altLang="ja-JP" b="0" i="1" dirty="0">
                  <a:latin typeface="たぬき油性マジック" panose="02000600000000000000" pitchFamily="2" charset="-128"/>
                </a:endParaRPr>
              </a:p>
              <a:p>
                <a:endParaRPr kumimoji="1" lang="en-US" altLang="ja-JP" b="0" i="1" dirty="0">
                  <a:latin typeface="たぬき油性マジック" panose="02000600000000000000" pitchFamily="2" charset="-128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</m:d>
                  </m:oMath>
                </a14:m>
                <a:r>
                  <a:rPr lang="en-US" altLang="ja-JP" dirty="0">
                    <a:ea typeface="たぬき油性マジック" panose="02000600000000000000" pitchFamily="2" charset="-128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kumimoji="1" lang="ja-JP" altLang="en-US" b="0" dirty="0"/>
                  <a:t> を正解と判断する識別率</a:t>
                </a:r>
                <a:endParaRPr kumimoji="1" lang="en-US" altLang="ja-JP" b="0" dirty="0"/>
              </a:p>
              <a:p>
                <a:pPr lvl="2"/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kumimoji="1" lang="en-US" altLang="ja-JP" b="0" dirty="0"/>
                  <a:t>:</a:t>
                </a:r>
                <a:r>
                  <a:rPr kumimoji="1" lang="ja-JP" altLang="en-US" b="0" dirty="0"/>
                  <a:t> 学習に用いる実画像</a:t>
                </a:r>
                <a:endParaRPr kumimoji="1" lang="en-US" altLang="ja-JP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kumimoji="1" lang="en-US" altLang="ja-JP" b="0" dirty="0"/>
                  <a:t> : </a:t>
                </a:r>
                <a:r>
                  <a:rPr kumimoji="1" lang="ja-JP" altLang="en-US" b="0" dirty="0"/>
                  <a:t>ノイズ</a:t>
                </a: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b="0" dirty="0"/>
                  <a:t>から生成された画像</a:t>
                </a:r>
                <a:endParaRPr kumimoji="1" lang="en-US" altLang="ja-JP" b="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5011"/>
                <a:ext cx="7886700" cy="6137367"/>
              </a:xfrm>
              <a:blipFill>
                <a:blip r:embed="rId2"/>
                <a:stretch>
                  <a:fillRect l="-2087" t="-2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784217-0CDA-499A-9BC6-FE3921ED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008EB-A0E6-4EDB-923A-9C50980D24BD}" type="slidenum">
              <a:rPr kumimoji="1" lang="ja-JP" altLang="en-US" smtClean="0"/>
              <a:t>103</a:t>
            </a:fld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CAC0F82-E1A1-4C17-BA59-BA1036D2D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55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x-none" altLang="ja-JP" noProof="1"/>
              <a:t>GAN</a:t>
            </a:r>
            <a:r>
              <a:rPr lang="en-US" altLang="ja-JP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104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190B2A80-7CF4-4231-B17B-94113CD10B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014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x-none" altLang="ja-JP" noProof="1"/>
              <a:t>GAN</a:t>
            </a:r>
            <a:r>
              <a:rPr lang="en-US" altLang="ja-JP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105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6CD67432-AE01-4CA1-97F6-E11A97F3C5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079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x-none" altLang="ja-JP" noProof="1"/>
              <a:t>GAN</a:t>
            </a:r>
            <a:r>
              <a:rPr lang="en-US" altLang="ja-JP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302199" y="6114779"/>
            <a:ext cx="1517842" cy="2028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106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905518F9-E628-4DA4-A78E-E5C6F9E930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15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x-none" altLang="ja-JP" noProof="1"/>
              <a:t>GAN</a:t>
            </a:r>
            <a:r>
              <a:rPr lang="en-US" altLang="ja-JP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107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94F695C2-D3CA-4EF5-BE37-E525DFCB4A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63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x-none" altLang="ja-JP" noProof="1"/>
              <a:t>GAN</a:t>
            </a:r>
            <a:r>
              <a:rPr lang="en-US" altLang="ja-JP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108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図 9">
            <a:extLst>
              <a:ext uri="{FF2B5EF4-FFF2-40B4-BE49-F238E27FC236}">
                <a16:creationId xmlns:a16="http://schemas.microsoft.com/office/drawing/2014/main" id="{19748E17-52CF-4EAE-BA84-BCABB453A7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135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x-none" altLang="ja-JP" noProof="1"/>
              <a:t>GAN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109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DE3EE1F7-6CA8-4E56-A5CF-DC0F8B33C7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5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38242"/>
            <a:ext cx="8995102" cy="502290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lang="en-US" altLang="ja-JP" dirty="0"/>
              <a:t>Generative Adversarial Networks(GAN)</a:t>
            </a:r>
          </a:p>
          <a:p>
            <a:pPr lvl="2"/>
            <a:r>
              <a:rPr kumimoji="1" lang="en-US" altLang="ja-JP" sz="3600" b="1" u="sng" dirty="0" err="1">
                <a:solidFill>
                  <a:srgbClr val="FFC000"/>
                </a:solidFill>
              </a:rPr>
              <a:t>AttnGAN</a:t>
            </a:r>
            <a:endParaRPr kumimoji="1" lang="en-US" altLang="ja-JP" sz="3600" b="1" u="sng" dirty="0">
              <a:solidFill>
                <a:srgbClr val="FFC000"/>
              </a:solidFill>
            </a:endParaRPr>
          </a:p>
          <a:p>
            <a:pPr marL="1028700" lvl="3" indent="0">
              <a:buNone/>
            </a:pPr>
            <a:r>
              <a:rPr lang="ja-JP" altLang="en-US" sz="2800" dirty="0">
                <a:solidFill>
                  <a:srgbClr val="FFC000"/>
                </a:solidFill>
              </a:rPr>
              <a:t>←</a:t>
            </a:r>
            <a:r>
              <a:rPr lang="en-US" altLang="ja-JP" sz="2800" b="1" u="sng" dirty="0">
                <a:solidFill>
                  <a:srgbClr val="FFC000"/>
                </a:solidFill>
              </a:rPr>
              <a:t>Attention</a:t>
            </a:r>
            <a:r>
              <a:rPr lang="en-US" altLang="ja-JP" sz="2800" b="1" dirty="0">
                <a:solidFill>
                  <a:srgbClr val="FFC000"/>
                </a:solidFill>
              </a:rPr>
              <a:t> </a:t>
            </a:r>
            <a:r>
              <a:rPr lang="ja-JP" altLang="en-US" sz="2800" b="1" dirty="0">
                <a:solidFill>
                  <a:srgbClr val="FFC000"/>
                </a:solidFill>
              </a:rPr>
              <a:t>を用いた単語レベルで</a:t>
            </a:r>
            <a:endParaRPr lang="en-US" altLang="ja-JP" sz="2800" b="1" dirty="0">
              <a:solidFill>
                <a:srgbClr val="FFC000"/>
              </a:solidFill>
            </a:endParaRPr>
          </a:p>
          <a:p>
            <a:pPr marL="1028700" lvl="3" indent="0">
              <a:buNone/>
            </a:pPr>
            <a:r>
              <a:rPr lang="en-US" altLang="ja-JP" sz="2800" b="1" dirty="0">
                <a:solidFill>
                  <a:srgbClr val="FFC000"/>
                </a:solidFill>
              </a:rPr>
              <a:t>  </a:t>
            </a:r>
            <a:r>
              <a:rPr lang="ja-JP" altLang="en-US" sz="2800" b="1" dirty="0">
                <a:solidFill>
                  <a:srgbClr val="FFC000"/>
                </a:solidFill>
              </a:rPr>
              <a:t>の</a:t>
            </a:r>
            <a:r>
              <a:rPr lang="ja-JP" altLang="en-US" sz="2800" dirty="0">
                <a:solidFill>
                  <a:srgbClr val="FFC000"/>
                </a:solidFill>
              </a:rPr>
              <a:t>テキスト入力による画像生成</a:t>
            </a:r>
            <a:endParaRPr kumimoji="1" lang="en-US" altLang="ja-JP" sz="2800" dirty="0"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E40B1A-4836-4410-99F4-7074A6E54C87}"/>
              </a:ext>
            </a:extLst>
          </p:cNvPr>
          <p:cNvSpPr txBox="1"/>
          <p:nvPr/>
        </p:nvSpPr>
        <p:spPr>
          <a:xfrm>
            <a:off x="1058776" y="4858772"/>
            <a:ext cx="3616696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There is a frog</a:t>
            </a:r>
          </a:p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with a tongue stretched</a:t>
            </a:r>
          </a:p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on a man’s shoulder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3BB2EED-5396-4F97-9132-05E3C7A63C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901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x-none" altLang="ja-JP" noProof="1"/>
              <a:t>GAN</a:t>
            </a:r>
            <a:r>
              <a:rPr lang="en-US" altLang="ja-JP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110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4F54E541-6B93-4FFC-AC43-4EF2E81E25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960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AttnGAN</a:t>
            </a:r>
            <a:r>
              <a:rPr lang="ja-JP" altLang="en-US" noProof="1"/>
              <a:t> への道のり</a:t>
            </a:r>
            <a:endParaRPr lang="en-US" altLang="ja-JP" noProof="1"/>
          </a:p>
          <a:p>
            <a:pPr lvl="2"/>
            <a:r>
              <a:rPr lang="en-US" altLang="ja-JP" noProof="1"/>
              <a:t>GAN</a:t>
            </a:r>
          </a:p>
          <a:p>
            <a:pPr lvl="2"/>
            <a:r>
              <a:rPr lang="en-US" altLang="ja-JP" noProof="1">
                <a:solidFill>
                  <a:srgbClr val="FFC000"/>
                </a:solidFill>
              </a:rPr>
              <a:t>Conditional GAN</a:t>
            </a:r>
          </a:p>
          <a:p>
            <a:pPr lvl="2"/>
            <a:r>
              <a:rPr lang="en-US" altLang="ja-JP" noProof="1"/>
              <a:t>Text-to-Image</a:t>
            </a:r>
          </a:p>
          <a:p>
            <a:pPr lvl="2"/>
            <a:r>
              <a:rPr lang="en-US" altLang="ja-JP" noProof="1"/>
              <a:t>StackGAN</a:t>
            </a:r>
          </a:p>
          <a:p>
            <a:pPr lvl="2"/>
            <a:r>
              <a:rPr lang="en-US" altLang="ja-JP" noProof="1"/>
              <a:t>AttnGAN</a:t>
            </a: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111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90703" y="5850055"/>
            <a:ext cx="7855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Mehdi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Mizra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 and Simon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Osindero</a:t>
            </a:r>
            <a:endParaRPr lang="en-US" altLang="ja-JP" sz="12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Conditional Generative Adversarial Nets</a:t>
            </a:r>
          </a:p>
          <a:p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CoRR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, 2014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78602F9-EF0B-4462-8BDB-380C21E4A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26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Conditional</a:t>
            </a:r>
            <a:r>
              <a:rPr lang="ja-JP" altLang="en-US" noProof="1"/>
              <a:t> </a:t>
            </a:r>
            <a:r>
              <a:rPr lang="x-none" altLang="ja-JP" noProof="1"/>
              <a:t>GAN</a:t>
            </a:r>
            <a:r>
              <a:rPr lang="en-US" altLang="ja-JP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112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図 9">
            <a:extLst>
              <a:ext uri="{FF2B5EF4-FFF2-40B4-BE49-F238E27FC236}">
                <a16:creationId xmlns:a16="http://schemas.microsoft.com/office/drawing/2014/main" id="{19748E17-52CF-4EAE-BA84-BCABB453A7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259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Conditional</a:t>
            </a:r>
            <a:r>
              <a:rPr lang="ja-JP" altLang="en-US" noProof="1"/>
              <a:t> </a:t>
            </a:r>
            <a:r>
              <a:rPr lang="x-none" altLang="ja-JP" noProof="1"/>
              <a:t>GAN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113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0CF8A8C9-65AA-4BBD-B10C-F2D3E189ED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14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Conditional</a:t>
            </a:r>
            <a:r>
              <a:rPr lang="ja-JP" altLang="en-US" noProof="1"/>
              <a:t> </a:t>
            </a:r>
            <a:r>
              <a:rPr lang="x-none" altLang="ja-JP" noProof="1"/>
              <a:t>GAN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114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BF05DA41-3AFF-47F0-9C8C-492B8355C9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08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AttnGAN</a:t>
            </a:r>
            <a:r>
              <a:rPr lang="ja-JP" altLang="en-US" noProof="1"/>
              <a:t> への道のり</a:t>
            </a:r>
            <a:endParaRPr lang="en-US" altLang="ja-JP" noProof="1"/>
          </a:p>
          <a:p>
            <a:pPr lvl="2"/>
            <a:r>
              <a:rPr lang="en-US" altLang="ja-JP" noProof="1"/>
              <a:t>GAN</a:t>
            </a:r>
          </a:p>
          <a:p>
            <a:pPr lvl="2"/>
            <a:r>
              <a:rPr lang="en-US" altLang="ja-JP" noProof="1"/>
              <a:t>Conditional GAN</a:t>
            </a:r>
          </a:p>
          <a:p>
            <a:pPr lvl="2"/>
            <a:r>
              <a:rPr lang="en-US" altLang="ja-JP" noProof="1">
                <a:solidFill>
                  <a:srgbClr val="FFC000"/>
                </a:solidFill>
              </a:rPr>
              <a:t>Text-to-Image</a:t>
            </a:r>
          </a:p>
          <a:p>
            <a:pPr lvl="2"/>
            <a:r>
              <a:rPr lang="en-US" altLang="ja-JP" noProof="1"/>
              <a:t>StackGAN</a:t>
            </a:r>
          </a:p>
          <a:p>
            <a:pPr lvl="2"/>
            <a:r>
              <a:rPr lang="en-US" altLang="ja-JP" noProof="1"/>
              <a:t>AttnGAN</a:t>
            </a: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115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75452" y="5845966"/>
            <a:ext cx="77445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Scott Reed, </a:t>
            </a:r>
            <a:r>
              <a:rPr kumimoji="1" lang="en-US" altLang="ja-JP" sz="1100" dirty="0" err="1">
                <a:solidFill>
                  <a:schemeClr val="bg1"/>
                </a:solidFill>
                <a:latin typeface="+mn-ea"/>
                <a:ea typeface="+mn-ea"/>
              </a:rPr>
              <a:t>Zeynep</a:t>
            </a:r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kumimoji="1" lang="en-US" altLang="ja-JP" sz="1100" dirty="0" err="1">
                <a:solidFill>
                  <a:schemeClr val="bg1"/>
                </a:solidFill>
                <a:latin typeface="+mn-ea"/>
                <a:ea typeface="+mn-ea"/>
              </a:rPr>
              <a:t>Akata</a:t>
            </a:r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kumimoji="1" lang="en-US" altLang="ja-JP" sz="1100" dirty="0" err="1">
                <a:solidFill>
                  <a:schemeClr val="bg1"/>
                </a:solidFill>
                <a:latin typeface="+mn-ea"/>
                <a:ea typeface="+mn-ea"/>
              </a:rPr>
              <a:t>Xinchen</a:t>
            </a:r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 Yan, </a:t>
            </a:r>
            <a:r>
              <a:rPr kumimoji="1" lang="en-US" altLang="ja-JP" sz="1100" dirty="0" err="1">
                <a:solidFill>
                  <a:schemeClr val="bg1"/>
                </a:solidFill>
                <a:latin typeface="+mn-ea"/>
                <a:ea typeface="+mn-ea"/>
              </a:rPr>
              <a:t>Lajanu</a:t>
            </a:r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-gen </a:t>
            </a:r>
            <a:r>
              <a:rPr kumimoji="1" lang="en-US" altLang="ja-JP" sz="1100" dirty="0" err="1">
                <a:solidFill>
                  <a:schemeClr val="bg1"/>
                </a:solidFill>
                <a:latin typeface="+mn-ea"/>
                <a:ea typeface="+mn-ea"/>
              </a:rPr>
              <a:t>Logeswaran</a:t>
            </a:r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kumimoji="1" lang="en-US" altLang="ja-JP" sz="1100" dirty="0" err="1">
                <a:solidFill>
                  <a:schemeClr val="bg1"/>
                </a:solidFill>
                <a:latin typeface="+mn-ea"/>
                <a:ea typeface="+mn-ea"/>
              </a:rPr>
              <a:t>Bernt</a:t>
            </a:r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 Schiele, and </a:t>
            </a:r>
            <a:r>
              <a:rPr kumimoji="1" lang="en-US" altLang="ja-JP" sz="1100" dirty="0" err="1">
                <a:solidFill>
                  <a:schemeClr val="bg1"/>
                </a:solidFill>
                <a:latin typeface="+mn-ea"/>
                <a:ea typeface="+mn-ea"/>
              </a:rPr>
              <a:t>Honglak</a:t>
            </a:r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 Lee.</a:t>
            </a:r>
          </a:p>
          <a:p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Generative Adversarial Text-to-Image Synthesis.</a:t>
            </a:r>
          </a:p>
          <a:p>
            <a:r>
              <a:rPr kumimoji="1" lang="en-US" altLang="ja-JP" sz="1100" dirty="0">
                <a:solidFill>
                  <a:schemeClr val="bg1"/>
                </a:solidFill>
                <a:latin typeface="+mn-ea"/>
                <a:ea typeface="+mn-ea"/>
              </a:rPr>
              <a:t>In Proceedings of The 33rd International Conference on Machine Learning, 2016.</a:t>
            </a:r>
            <a:endParaRPr kumimoji="1" lang="ja-JP" altLang="en-US" sz="11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BB2D2F7-6052-46E6-BBA9-09C7DF39FF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438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Text-to-Image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116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0CF8A8C9-65AA-4BBD-B10C-F2D3E189ED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68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Text-to-Image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117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3F737E8D-4C90-4920-A8AE-AB1602AF6C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391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Text-to-Image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118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E566E345-A95D-4B2E-9740-8C64EB232D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69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AttnGAN</a:t>
            </a:r>
            <a:r>
              <a:rPr lang="ja-JP" altLang="en-US" noProof="1"/>
              <a:t> への道のり</a:t>
            </a:r>
            <a:endParaRPr lang="en-US" altLang="ja-JP" noProof="1"/>
          </a:p>
          <a:p>
            <a:pPr lvl="2"/>
            <a:r>
              <a:rPr lang="en-US" altLang="ja-JP" noProof="1"/>
              <a:t>GAN</a:t>
            </a:r>
          </a:p>
          <a:p>
            <a:pPr lvl="2"/>
            <a:r>
              <a:rPr lang="en-US" altLang="ja-JP" noProof="1"/>
              <a:t>Conditional GAN</a:t>
            </a:r>
          </a:p>
          <a:p>
            <a:pPr lvl="2"/>
            <a:r>
              <a:rPr lang="en-US" altLang="ja-JP" noProof="1"/>
              <a:t>Text-to-Image</a:t>
            </a:r>
          </a:p>
          <a:p>
            <a:pPr lvl="2"/>
            <a:r>
              <a:rPr lang="en-US" altLang="ja-JP" noProof="1">
                <a:solidFill>
                  <a:srgbClr val="FFC000"/>
                </a:solidFill>
              </a:rPr>
              <a:t>StackGAN</a:t>
            </a:r>
          </a:p>
          <a:p>
            <a:pPr lvl="2"/>
            <a:r>
              <a:rPr lang="en-US" altLang="ja-JP" noProof="1"/>
              <a:t>AttnGAN</a:t>
            </a: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119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90703" y="5850055"/>
            <a:ext cx="7855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Han Zhang, Tao Xu,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Hongsheng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 Li,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Shaoting</a:t>
            </a:r>
            <a:r>
              <a:rPr lang="ja-JP" altLang="en-US" sz="12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Zhang,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Xiaogang</a:t>
            </a:r>
            <a:r>
              <a:rPr lang="ja-JP" altLang="en-US" sz="12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Wang,Xiaolei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 Huang, and Dimitris Metaxas.</a:t>
            </a:r>
          </a:p>
          <a:p>
            <a:r>
              <a:rPr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StackGAN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: Text to Photo-realistic</a:t>
            </a:r>
            <a:r>
              <a:rPr lang="ja-JP" altLang="en-US" sz="12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Image Synthesis with Stacked Generative Adversarial Networks.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In </a:t>
            </a:r>
            <a:r>
              <a:rPr lang="en-US" altLang="ja-JP" sz="1200" i="1" dirty="0">
                <a:solidFill>
                  <a:schemeClr val="bg1"/>
                </a:solidFill>
                <a:latin typeface="+mn-ea"/>
                <a:ea typeface="+mn-ea"/>
              </a:rPr>
              <a:t>ICCV</a:t>
            </a:r>
            <a:r>
              <a:rPr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, 2017.</a:t>
            </a:r>
            <a:endParaRPr lang="ja-JP" altLang="en-US" sz="1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3E7B651-FFFC-4CD0-B136-C32CAAD41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38242"/>
            <a:ext cx="8441542" cy="535051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lang="en-US" altLang="ja-JP" dirty="0"/>
              <a:t>Generative Adversarial Networks(GAN)</a:t>
            </a:r>
          </a:p>
          <a:p>
            <a:pPr lvl="2"/>
            <a:r>
              <a:rPr kumimoji="1" lang="en-US" altLang="ja-JP" sz="3600" b="1" u="sng" dirty="0" err="1">
                <a:solidFill>
                  <a:srgbClr val="FFC000"/>
                </a:solidFill>
              </a:rPr>
              <a:t>AttnGAN</a:t>
            </a:r>
            <a:endParaRPr kumimoji="1" lang="en-US" altLang="ja-JP" sz="3600" b="1" u="sng" dirty="0">
              <a:solidFill>
                <a:srgbClr val="FFC000"/>
              </a:solidFill>
            </a:endParaRPr>
          </a:p>
          <a:p>
            <a:pPr marL="1028700" lvl="3" indent="0">
              <a:buNone/>
            </a:pPr>
            <a:r>
              <a:rPr lang="ja-JP" altLang="en-US" sz="2800" dirty="0">
                <a:solidFill>
                  <a:srgbClr val="FFC000"/>
                </a:solidFill>
              </a:rPr>
              <a:t>←</a:t>
            </a:r>
            <a:r>
              <a:rPr lang="en-US" altLang="ja-JP" sz="2800" b="1" u="sng" dirty="0">
                <a:solidFill>
                  <a:srgbClr val="FFC000"/>
                </a:solidFill>
              </a:rPr>
              <a:t>Attention</a:t>
            </a:r>
            <a:r>
              <a:rPr lang="en-US" altLang="ja-JP" sz="2800" b="1" dirty="0">
                <a:solidFill>
                  <a:srgbClr val="FFC000"/>
                </a:solidFill>
              </a:rPr>
              <a:t> </a:t>
            </a:r>
            <a:r>
              <a:rPr lang="ja-JP" altLang="en-US" sz="2800" b="1" dirty="0">
                <a:solidFill>
                  <a:srgbClr val="FFC000"/>
                </a:solidFill>
              </a:rPr>
              <a:t>を用いた単語レベルで</a:t>
            </a:r>
            <a:endParaRPr lang="en-US" altLang="ja-JP" sz="2800" b="1" dirty="0">
              <a:solidFill>
                <a:srgbClr val="FFC000"/>
              </a:solidFill>
            </a:endParaRPr>
          </a:p>
          <a:p>
            <a:pPr marL="1028700" lvl="3" indent="0">
              <a:buNone/>
            </a:pPr>
            <a:r>
              <a:rPr lang="en-US" altLang="ja-JP" sz="2800" b="1" dirty="0">
                <a:solidFill>
                  <a:srgbClr val="FFC000"/>
                </a:solidFill>
              </a:rPr>
              <a:t>  </a:t>
            </a:r>
            <a:r>
              <a:rPr lang="ja-JP" altLang="en-US" sz="2800" b="1" dirty="0">
                <a:solidFill>
                  <a:srgbClr val="FFC000"/>
                </a:solidFill>
              </a:rPr>
              <a:t>の</a:t>
            </a:r>
            <a:r>
              <a:rPr lang="ja-JP" altLang="en-US" sz="2800" dirty="0">
                <a:solidFill>
                  <a:srgbClr val="FFC000"/>
                </a:solidFill>
              </a:rPr>
              <a:t>テキスト入力による画像生成</a:t>
            </a:r>
            <a:endParaRPr kumimoji="1" lang="en-US" altLang="ja-JP" sz="2800" dirty="0"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754160-E8C4-4EFA-BB1E-5B636CC57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512" y="4464003"/>
            <a:ext cx="1777332" cy="19898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E40B1A-4836-4410-99F4-7074A6E54C87}"/>
              </a:ext>
            </a:extLst>
          </p:cNvPr>
          <p:cNvSpPr txBox="1"/>
          <p:nvPr/>
        </p:nvSpPr>
        <p:spPr>
          <a:xfrm>
            <a:off x="1058776" y="4858772"/>
            <a:ext cx="3616696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There is a frog</a:t>
            </a:r>
          </a:p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with a tongue stretched</a:t>
            </a:r>
          </a:p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on a man’s shoulder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0368F7-1A77-4A6C-960E-51981C5F6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006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StackGAN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120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BCD0D27A-27AC-4ED6-B8A5-6BAD39C79B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568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StackGAN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121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BCD0D27A-27AC-4ED6-B8A5-6BAD39C79B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419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StackGAN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122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BCD0D27A-27AC-4ED6-B8A5-6BAD39C79B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036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StackGAN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123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3DEF1A8F-B038-45E1-B946-4D34DD68BB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582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StackGAN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124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7A4AC993-F37A-4789-B972-F317BD9CF8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33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StackGAN</a:t>
            </a:r>
            <a:r>
              <a:rPr lang="ja-JP" altLang="en-US" noProof="1"/>
              <a:t> </a:t>
            </a:r>
            <a:r>
              <a:rPr lang="x-none" altLang="ja-JP" noProof="1"/>
              <a:t>について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125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14:cNvPr>
              <p14:cNvContentPartPr/>
              <p14:nvPr/>
            </p14:nvContentPartPr>
            <p14:xfrm>
              <a:off x="-1179572" y="5236688"/>
              <a:ext cx="73440" cy="40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347BCA2-0354-405F-8CFC-7A97AF490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8572" y="5227688"/>
                <a:ext cx="91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14:cNvPr>
              <p14:cNvContentPartPr/>
              <p14:nvPr/>
            </p14:nvContentPartPr>
            <p14:xfrm>
              <a:off x="6275668" y="3781208"/>
              <a:ext cx="42840" cy="170280"/>
            </p14:xfrm>
          </p:contentPart>
        </mc:Choice>
        <mc:Fallback xmlns="">
          <p:pic>
            <p:nvPicPr>
              <p:cNvPr id="22572" name="インク 22571">
                <a:extLst>
                  <a:ext uri="{FF2B5EF4-FFF2-40B4-BE49-F238E27FC236}">
                    <a16:creationId xmlns:a16="http://schemas.microsoft.com/office/drawing/2014/main" id="{284CCDD5-0DF7-49DA-AEFD-E92D98984F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428" y="2743327"/>
                <a:ext cx="2421720" cy="27367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09F0FC6F-C73F-4A64-BC7A-B50DC81B90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50" y="2408624"/>
            <a:ext cx="7796800" cy="41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79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87" y="1137191"/>
            <a:ext cx="7886700" cy="4351338"/>
          </a:xfrm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AttnGAN</a:t>
            </a:r>
            <a:r>
              <a:rPr lang="ja-JP" altLang="en-US" noProof="1"/>
              <a:t> への道のり</a:t>
            </a:r>
            <a:endParaRPr lang="en-US" altLang="ja-JP" noProof="1"/>
          </a:p>
          <a:p>
            <a:pPr lvl="2"/>
            <a:r>
              <a:rPr lang="en-US" altLang="ja-JP" noProof="1"/>
              <a:t>GAN</a:t>
            </a:r>
          </a:p>
          <a:p>
            <a:pPr lvl="2"/>
            <a:r>
              <a:rPr lang="en-US" altLang="ja-JP" noProof="1"/>
              <a:t>Conditional GAN</a:t>
            </a:r>
          </a:p>
          <a:p>
            <a:pPr lvl="2"/>
            <a:r>
              <a:rPr lang="en-US" altLang="ja-JP" noProof="1"/>
              <a:t>Text-to-Image</a:t>
            </a:r>
          </a:p>
          <a:p>
            <a:pPr lvl="2"/>
            <a:r>
              <a:rPr lang="en-US" altLang="ja-JP" noProof="1"/>
              <a:t>StackGAN</a:t>
            </a:r>
          </a:p>
          <a:p>
            <a:pPr lvl="2"/>
            <a:r>
              <a:rPr lang="en-US" altLang="ja-JP" noProof="1">
                <a:solidFill>
                  <a:srgbClr val="FFC000"/>
                </a:solidFill>
              </a:rPr>
              <a:t>AttnGAN</a:t>
            </a:r>
            <a:endParaRPr lang="x-none" altLang="ja-JP" noProof="1">
              <a:solidFill>
                <a:srgbClr val="FFC000"/>
              </a:solidFill>
            </a:endParaRP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126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97175" y="5512813"/>
            <a:ext cx="6266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Qiuyuan Huang Han Zhang </a:t>
            </a:r>
            <a:r>
              <a:rPr kumimoji="1"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Zhe</a:t>
            </a:r>
            <a:r>
              <a:rPr kumimoji="1"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 Gan </a:t>
            </a:r>
            <a:r>
              <a:rPr kumimoji="1"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XiaoleiHuang-Xiaodong</a:t>
            </a:r>
            <a:r>
              <a:rPr kumimoji="1"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 He Tao Xu, </a:t>
            </a:r>
            <a:r>
              <a:rPr kumimoji="1" lang="en-US" altLang="ja-JP" sz="1200" dirty="0" err="1">
                <a:solidFill>
                  <a:schemeClr val="bg1"/>
                </a:solidFill>
                <a:latin typeface="+mn-ea"/>
                <a:ea typeface="+mn-ea"/>
              </a:rPr>
              <a:t>Pengchuan</a:t>
            </a:r>
            <a:r>
              <a:rPr kumimoji="1"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 Zhang.</a:t>
            </a:r>
          </a:p>
          <a:p>
            <a:r>
              <a:rPr kumimoji="1"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AttnGAN: Fine-Grained Text to Image Generation with Attentional Generative Adversarial Networks. </a:t>
            </a:r>
          </a:p>
          <a:p>
            <a:r>
              <a:rPr kumimoji="1" lang="en-US" altLang="ja-JP" sz="1200" dirty="0">
                <a:solidFill>
                  <a:schemeClr val="bg1"/>
                </a:solidFill>
                <a:latin typeface="+mn-ea"/>
                <a:ea typeface="+mn-ea"/>
              </a:rPr>
              <a:t>CVPR, 2018.</a:t>
            </a:r>
            <a:endParaRPr kumimoji="1" lang="ja-JP" altLang="en-US" sz="1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0E5A1E5-786D-427F-A9F9-89513B9E7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74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[black]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06025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[black]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43079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[black]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88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0.101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0.206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0.377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0.429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0.454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0.562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0.288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0.323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0.390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0.451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  <p:pic>
        <p:nvPicPr>
          <p:cNvPr id="8" name="図 7">
            <a:extLst>
              <a:ext uri="{FF2B5EF4-FFF2-40B4-BE49-F238E27FC236}">
                <a16:creationId xmlns:a16="http://schemas.microsoft.com/office/drawing/2014/main" id="{9B968A8D-37F3-4CEA-B428-523A8BD8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38242"/>
            <a:ext cx="9704480" cy="564164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lang="en-US" altLang="ja-JP" dirty="0"/>
              <a:t>Generative Adversarial Networks(GAN)</a:t>
            </a:r>
          </a:p>
          <a:p>
            <a:pPr lvl="2"/>
            <a:r>
              <a:rPr kumimoji="1" lang="en-US" altLang="ja-JP" sz="3600" b="1" u="sng" dirty="0" err="1"/>
              <a:t>AttnGAN</a:t>
            </a:r>
            <a:endParaRPr kumimoji="1" lang="en-US" altLang="ja-JP" sz="3600" b="1" u="sng" dirty="0"/>
          </a:p>
          <a:p>
            <a:pPr marL="1028700" lvl="3" indent="0">
              <a:buNone/>
            </a:pPr>
            <a:r>
              <a:rPr lang="ja-JP" altLang="en-US" sz="2800" dirty="0"/>
              <a:t>←</a:t>
            </a:r>
            <a:r>
              <a:rPr lang="en-US" altLang="ja-JP" sz="2800" b="1" u="sng" dirty="0">
                <a:solidFill>
                  <a:srgbClr val="FFC000"/>
                </a:solidFill>
              </a:rPr>
              <a:t>Attention</a:t>
            </a:r>
            <a:r>
              <a:rPr lang="en-US" altLang="ja-JP" sz="2800" b="1" dirty="0"/>
              <a:t> </a:t>
            </a:r>
            <a:r>
              <a:rPr lang="ja-JP" altLang="en-US" sz="2800" b="1" dirty="0"/>
              <a:t>を用いた単語レベルで</a:t>
            </a:r>
            <a:endParaRPr lang="en-US" altLang="ja-JP" sz="2800" b="1" dirty="0"/>
          </a:p>
          <a:p>
            <a:pPr marL="1028700" lvl="3" indent="0">
              <a:buNone/>
            </a:pPr>
            <a:r>
              <a:rPr lang="en-US" altLang="ja-JP" sz="2800" b="1" dirty="0"/>
              <a:t>  </a:t>
            </a:r>
            <a:r>
              <a:rPr lang="ja-JP" altLang="en-US" sz="2800" b="1" dirty="0"/>
              <a:t>の</a:t>
            </a:r>
            <a:r>
              <a:rPr lang="ja-JP" altLang="en-US" sz="2800" dirty="0"/>
              <a:t>テキスト入力による画像生成</a:t>
            </a:r>
            <a:endParaRPr kumimoji="1"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754160-E8C4-4EFA-BB1E-5B636CC57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512" y="4464003"/>
            <a:ext cx="1777332" cy="198986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E40B1A-4836-4410-99F4-7074A6E54C87}"/>
              </a:ext>
            </a:extLst>
          </p:cNvPr>
          <p:cNvSpPr txBox="1"/>
          <p:nvPr/>
        </p:nvSpPr>
        <p:spPr>
          <a:xfrm>
            <a:off x="1058776" y="4858772"/>
            <a:ext cx="3616696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There is a </a:t>
            </a:r>
            <a:r>
              <a:rPr kumimoji="1" lang="en-US" altLang="ja-JP" sz="2400" u="sng" dirty="0">
                <a:solidFill>
                  <a:srgbClr val="FFC000"/>
                </a:solidFill>
                <a:latin typeface="+mn-ea"/>
                <a:ea typeface="+mn-ea"/>
              </a:rPr>
              <a:t>frog</a:t>
            </a:r>
          </a:p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with a tongue stretched</a:t>
            </a:r>
          </a:p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on a man’s shoulder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D2AB565-9E7E-4DFC-A992-1AB4AC1CE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057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[black]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06676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[black]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40863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[black]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253270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0.026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0.312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0.461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0.484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0.484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0.518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0.281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0.427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0.404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0.411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  <p:pic>
        <p:nvPicPr>
          <p:cNvPr id="9" name="図 8">
            <a:extLst>
              <a:ext uri="{FF2B5EF4-FFF2-40B4-BE49-F238E27FC236}">
                <a16:creationId xmlns:a16="http://schemas.microsoft.com/office/drawing/2014/main" id="{0CE4B99E-1FD7-42D1-8BC8-D2A743B09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028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[black]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8651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[black]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02642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[black]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564166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0.045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0.123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0.235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0.265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0.328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0.363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0.144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0.210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0.209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0.290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  <p:pic>
        <p:nvPicPr>
          <p:cNvPr id="9" name="図 8">
            <a:extLst>
              <a:ext uri="{FF2B5EF4-FFF2-40B4-BE49-F238E27FC236}">
                <a16:creationId xmlns:a16="http://schemas.microsoft.com/office/drawing/2014/main" id="{31FADE11-E54F-4B45-A2CF-F55795254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33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[green]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84532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[green]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62865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52490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[green]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15521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0.280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0.325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0.422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0.297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0.346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0.272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0.476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0.432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0.453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0.431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  <p:pic>
        <p:nvPicPr>
          <p:cNvPr id="9" name="図 8">
            <a:extLst>
              <a:ext uri="{FF2B5EF4-FFF2-40B4-BE49-F238E27FC236}">
                <a16:creationId xmlns:a16="http://schemas.microsoft.com/office/drawing/2014/main" id="{64DF25B7-7858-4E5D-8CAF-675B3134A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62865"/>
            <a:ext cx="1803374" cy="1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0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38242"/>
            <a:ext cx="8839285" cy="502290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lang="en-US" altLang="ja-JP" dirty="0"/>
              <a:t>Generative Adversarial Networks(GAN)</a:t>
            </a:r>
          </a:p>
          <a:p>
            <a:pPr lvl="2"/>
            <a:r>
              <a:rPr kumimoji="1" lang="en-US" altLang="ja-JP" sz="3600" b="1" u="sng" dirty="0" err="1"/>
              <a:t>AttnGAN</a:t>
            </a:r>
            <a:endParaRPr kumimoji="1" lang="en-US" altLang="ja-JP" sz="3600" b="1" u="sng" dirty="0"/>
          </a:p>
          <a:p>
            <a:pPr marL="1028700" lvl="3" indent="0">
              <a:buNone/>
            </a:pPr>
            <a:r>
              <a:rPr lang="ja-JP" altLang="en-US" sz="2800" dirty="0"/>
              <a:t>←</a:t>
            </a:r>
            <a:r>
              <a:rPr lang="en-US" altLang="ja-JP" sz="2800" b="1" u="sng" dirty="0">
                <a:solidFill>
                  <a:srgbClr val="FFC000"/>
                </a:solidFill>
              </a:rPr>
              <a:t>Attention</a:t>
            </a:r>
            <a:r>
              <a:rPr lang="en-US" altLang="ja-JP" sz="2800" b="1" dirty="0">
                <a:solidFill>
                  <a:srgbClr val="FFC000"/>
                </a:solidFill>
              </a:rPr>
              <a:t> </a:t>
            </a:r>
            <a:r>
              <a:rPr lang="ja-JP" altLang="en-US" sz="2800" b="1" dirty="0"/>
              <a:t>を用いた単語レベル</a:t>
            </a:r>
            <a:endParaRPr lang="en-US" altLang="ja-JP" sz="2800" b="1" dirty="0"/>
          </a:p>
          <a:p>
            <a:pPr marL="1028700" lvl="3" indent="0">
              <a:buNone/>
            </a:pPr>
            <a:r>
              <a:rPr lang="en-US" altLang="ja-JP" sz="2800" b="1" dirty="0"/>
              <a:t>  </a:t>
            </a:r>
            <a:r>
              <a:rPr lang="ja-JP" altLang="en-US" sz="2800" b="1" dirty="0"/>
              <a:t>の</a:t>
            </a:r>
            <a:r>
              <a:rPr lang="ja-JP" altLang="en-US" sz="2800" dirty="0"/>
              <a:t>テキスト入力による画像生成</a:t>
            </a:r>
            <a:endParaRPr kumimoji="1"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754160-E8C4-4EFA-BB1E-5B636CC57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512" y="4464003"/>
            <a:ext cx="1777332" cy="198986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E40B1A-4836-4410-99F4-7074A6E54C87}"/>
              </a:ext>
            </a:extLst>
          </p:cNvPr>
          <p:cNvSpPr txBox="1"/>
          <p:nvPr/>
        </p:nvSpPr>
        <p:spPr>
          <a:xfrm>
            <a:off x="1058776" y="4858772"/>
            <a:ext cx="3616696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There is a </a:t>
            </a:r>
            <a:r>
              <a:rPr kumimoji="1" lang="en-US" altLang="ja-JP" sz="2400" u="sng" dirty="0">
                <a:solidFill>
                  <a:srgbClr val="FFC000"/>
                </a:solidFill>
                <a:latin typeface="+mn-ea"/>
                <a:ea typeface="+mn-ea"/>
              </a:rPr>
              <a:t>frog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with a </a:t>
            </a:r>
            <a:r>
              <a:rPr kumimoji="1" lang="en-US" altLang="ja-JP" sz="2400" u="sng" dirty="0">
                <a:solidFill>
                  <a:srgbClr val="FFC000"/>
                </a:solidFill>
                <a:latin typeface="+mn-ea"/>
                <a:ea typeface="+mn-ea"/>
              </a:rPr>
              <a:t>tongue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stretched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on a </a:t>
            </a:r>
            <a:r>
              <a:rPr kumimoji="1" lang="en-US" altLang="ja-JP" sz="2400" u="sng" dirty="0">
                <a:solidFill>
                  <a:srgbClr val="FFC000"/>
                </a:solidFill>
                <a:latin typeface="+mn-ea"/>
                <a:ea typeface="+mn-ea"/>
              </a:rPr>
              <a:t>man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’s </a:t>
            </a:r>
            <a:r>
              <a:rPr kumimoji="1" lang="en-US" altLang="ja-JP" sz="2400" u="sng" dirty="0">
                <a:solidFill>
                  <a:srgbClr val="FFC000"/>
                </a:solidFill>
                <a:latin typeface="+mn-ea"/>
                <a:ea typeface="+mn-ea"/>
              </a:rPr>
              <a:t>shoulder</a:t>
            </a:r>
            <a:endParaRPr kumimoji="1" lang="ja-JP" altLang="en-US" sz="2400" u="sng" dirty="0">
              <a:solidFill>
                <a:srgbClr val="FFC000"/>
              </a:solidFill>
              <a:latin typeface="+mn-ea"/>
              <a:ea typeface="+mn-ea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0368F7-1A77-4A6C-960E-51981C5F6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2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38242"/>
            <a:ext cx="8839285" cy="502290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lang="en-US" altLang="ja-JP" dirty="0"/>
              <a:t>Generative Adversarial Networks(GAN)</a:t>
            </a:r>
          </a:p>
          <a:p>
            <a:pPr lvl="2"/>
            <a:r>
              <a:rPr kumimoji="1" lang="en-US" altLang="ja-JP" sz="3600" b="1" u="sng" dirty="0" err="1"/>
              <a:t>AttnGAN</a:t>
            </a:r>
            <a:endParaRPr kumimoji="1" lang="en-US" altLang="ja-JP" sz="3600" b="1" u="sng" dirty="0"/>
          </a:p>
          <a:p>
            <a:pPr marL="1028700" lvl="3" indent="0">
              <a:buNone/>
            </a:pPr>
            <a:r>
              <a:rPr lang="ja-JP" altLang="en-US" sz="2800" dirty="0"/>
              <a:t>←</a:t>
            </a:r>
            <a:r>
              <a:rPr lang="en-US" altLang="ja-JP" sz="2800" b="1" u="sng" dirty="0">
                <a:solidFill>
                  <a:srgbClr val="FFC000"/>
                </a:solidFill>
              </a:rPr>
              <a:t>Attention</a:t>
            </a:r>
            <a:r>
              <a:rPr lang="en-US" altLang="ja-JP" sz="2800" b="1" dirty="0">
                <a:solidFill>
                  <a:srgbClr val="FFC000"/>
                </a:solidFill>
              </a:rPr>
              <a:t> </a:t>
            </a:r>
            <a:r>
              <a:rPr lang="ja-JP" altLang="en-US" sz="2800" b="1" dirty="0"/>
              <a:t>を用いた単語レベル</a:t>
            </a:r>
            <a:endParaRPr lang="en-US" altLang="ja-JP" sz="2800" b="1" dirty="0"/>
          </a:p>
          <a:p>
            <a:pPr marL="1028700" lvl="3" indent="0">
              <a:buNone/>
            </a:pPr>
            <a:r>
              <a:rPr lang="en-US" altLang="ja-JP" sz="2800" b="1" dirty="0"/>
              <a:t>  </a:t>
            </a:r>
            <a:r>
              <a:rPr lang="ja-JP" altLang="en-US" sz="2800" b="1" dirty="0"/>
              <a:t>の</a:t>
            </a:r>
            <a:r>
              <a:rPr lang="ja-JP" altLang="en-US" sz="2800" dirty="0"/>
              <a:t>テキスト入力による画像生成</a:t>
            </a:r>
            <a:endParaRPr kumimoji="1"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754160-E8C4-4EFA-BB1E-5B636CC57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512" y="4464003"/>
            <a:ext cx="1777332" cy="198986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E40B1A-4836-4410-99F4-7074A6E54C87}"/>
              </a:ext>
            </a:extLst>
          </p:cNvPr>
          <p:cNvSpPr txBox="1"/>
          <p:nvPr/>
        </p:nvSpPr>
        <p:spPr>
          <a:xfrm>
            <a:off x="1058776" y="4858772"/>
            <a:ext cx="3616696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There</a:t>
            </a:r>
            <a:r>
              <a:rPr kumimoji="1" lang="en-US" altLang="ja-JP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ja-JP" sz="2400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is</a:t>
            </a:r>
            <a:r>
              <a:rPr kumimoji="1" lang="en-US" altLang="ja-JP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a </a:t>
            </a:r>
            <a:r>
              <a:rPr kumimoji="1" lang="en-US" altLang="ja-JP" sz="2400" u="sng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rPr>
              <a:t>frog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with a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tongue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stretched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on </a:t>
            </a:r>
            <a:r>
              <a:rPr kumimoji="1" lang="en-US" altLang="ja-JP" sz="2400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a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man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’s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shoulder</a:t>
            </a:r>
            <a:endParaRPr kumimoji="1" lang="ja-JP" altLang="en-US" sz="2400" dirty="0">
              <a:solidFill>
                <a:schemeClr val="accent4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0368F7-1A77-4A6C-960E-51981C5F6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38242"/>
            <a:ext cx="9790589" cy="502290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lang="en-US" altLang="ja-JP" dirty="0"/>
              <a:t>Generative Adversarial Networks(GAN)</a:t>
            </a:r>
          </a:p>
          <a:p>
            <a:pPr lvl="2"/>
            <a:r>
              <a:rPr kumimoji="1" lang="en-US" altLang="ja-JP" sz="3600" b="1" u="sng" dirty="0" err="1"/>
              <a:t>AttnGAN</a:t>
            </a:r>
            <a:endParaRPr kumimoji="1" lang="en-US" altLang="ja-JP" sz="3600" b="1" u="sng" dirty="0"/>
          </a:p>
          <a:p>
            <a:pPr marL="1028700" lvl="3" indent="0">
              <a:buNone/>
            </a:pPr>
            <a:r>
              <a:rPr lang="ja-JP" altLang="en-US" sz="2800" dirty="0"/>
              <a:t>←</a:t>
            </a:r>
            <a:r>
              <a:rPr lang="en-US" altLang="ja-JP" sz="2800" b="1" u="sng" dirty="0">
                <a:solidFill>
                  <a:srgbClr val="FFC000"/>
                </a:solidFill>
              </a:rPr>
              <a:t>Attention</a:t>
            </a:r>
            <a:r>
              <a:rPr lang="en-US" altLang="ja-JP" sz="2800" b="1" dirty="0">
                <a:solidFill>
                  <a:srgbClr val="FFC000"/>
                </a:solidFill>
              </a:rPr>
              <a:t> </a:t>
            </a:r>
            <a:r>
              <a:rPr lang="ja-JP" altLang="en-US" sz="2800" b="1" dirty="0"/>
              <a:t>を用いた単語レベルで</a:t>
            </a:r>
            <a:endParaRPr lang="en-US" altLang="ja-JP" sz="2800" b="1" dirty="0"/>
          </a:p>
          <a:p>
            <a:pPr marL="1028700" lvl="3" indent="0">
              <a:buNone/>
            </a:pPr>
            <a:r>
              <a:rPr lang="en-US" altLang="ja-JP" sz="2800" b="1" dirty="0"/>
              <a:t>  </a:t>
            </a:r>
            <a:r>
              <a:rPr lang="ja-JP" altLang="en-US" sz="2800" b="1" dirty="0"/>
              <a:t>の</a:t>
            </a:r>
            <a:r>
              <a:rPr lang="ja-JP" altLang="en-US" sz="2800" dirty="0"/>
              <a:t>テキスト入力による画像生成</a:t>
            </a:r>
            <a:endParaRPr lang="en-US" altLang="ja-JP" sz="2800" dirty="0"/>
          </a:p>
          <a:p>
            <a:pPr marL="1371600" lvl="4" indent="0">
              <a:buNone/>
            </a:pPr>
            <a:r>
              <a:rPr lang="ja-JP" altLang="en-US" sz="2400" dirty="0"/>
              <a:t>↑</a:t>
            </a:r>
            <a:r>
              <a:rPr lang="ja-JP" altLang="en-US" sz="2400" b="1" i="1" u="sng" dirty="0">
                <a:solidFill>
                  <a:srgbClr val="FFC000"/>
                </a:solidFill>
              </a:rPr>
              <a:t>学習済み </a:t>
            </a:r>
            <a:r>
              <a:rPr lang="en-US" altLang="ja-JP" sz="2400" b="1" i="1" u="sng" dirty="0">
                <a:solidFill>
                  <a:srgbClr val="FFC000"/>
                </a:solidFill>
              </a:rPr>
              <a:t>NLP</a:t>
            </a:r>
            <a:endParaRPr kumimoji="1" lang="en-US" altLang="ja-JP" sz="2800" i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754160-E8C4-4EFA-BB1E-5B636CC57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512" y="4464003"/>
            <a:ext cx="1777332" cy="198986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E40B1A-4836-4410-99F4-7074A6E54C87}"/>
              </a:ext>
            </a:extLst>
          </p:cNvPr>
          <p:cNvSpPr txBox="1"/>
          <p:nvPr/>
        </p:nvSpPr>
        <p:spPr>
          <a:xfrm>
            <a:off x="1058776" y="4858772"/>
            <a:ext cx="3616696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There is a </a:t>
            </a:r>
            <a:r>
              <a:rPr kumimoji="1" lang="en-US" altLang="ja-JP" sz="2400" u="sng" dirty="0">
                <a:solidFill>
                  <a:srgbClr val="FFC000"/>
                </a:solidFill>
                <a:latin typeface="+mn-ea"/>
                <a:ea typeface="+mn-ea"/>
              </a:rPr>
              <a:t>frog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with a </a:t>
            </a:r>
            <a:r>
              <a:rPr kumimoji="1" lang="en-US" altLang="ja-JP" sz="2400" u="sng" dirty="0">
                <a:solidFill>
                  <a:srgbClr val="FFC000"/>
                </a:solidFill>
                <a:latin typeface="+mn-ea"/>
                <a:ea typeface="+mn-ea"/>
              </a:rPr>
              <a:t>tongue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stretched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on a </a:t>
            </a:r>
            <a:r>
              <a:rPr kumimoji="1" lang="en-US" altLang="ja-JP" sz="2400" u="sng" dirty="0">
                <a:solidFill>
                  <a:srgbClr val="FFC000"/>
                </a:solidFill>
                <a:latin typeface="+mn-ea"/>
                <a:ea typeface="+mn-ea"/>
              </a:rPr>
              <a:t>man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’s </a:t>
            </a:r>
            <a:r>
              <a:rPr kumimoji="1" lang="en-US" altLang="ja-JP" sz="2400" u="sng" dirty="0">
                <a:solidFill>
                  <a:srgbClr val="FFC000"/>
                </a:solidFill>
                <a:latin typeface="+mn-ea"/>
                <a:ea typeface="+mn-ea"/>
              </a:rPr>
              <a:t>shoulder</a:t>
            </a:r>
            <a:endParaRPr kumimoji="1" lang="ja-JP" altLang="en-US" sz="2400" u="sng" dirty="0">
              <a:solidFill>
                <a:srgbClr val="FFC000"/>
              </a:solidFill>
              <a:latin typeface="+mn-ea"/>
              <a:ea typeface="+mn-ea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0368F7-1A77-4A6C-960E-51981C5F6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9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824A370B-0A7D-4D13-AE8D-E371DE46B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sz="4000"/>
              <a:t>発表の流れ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FB207F67-69B0-4DF5-AD5F-DA24920768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はじめに</a:t>
            </a:r>
          </a:p>
          <a:p>
            <a:r>
              <a:rPr lang="zh-CN" altLang="ja-JP" sz="3600" dirty="0">
                <a:solidFill>
                  <a:srgbClr val="FFC000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要素技術</a:t>
            </a:r>
            <a:endParaRPr lang="en-US" altLang="zh-CN" sz="3600" dirty="0">
              <a:solidFill>
                <a:srgbClr val="FFC000"/>
              </a:solidFill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pPr lvl="0"/>
            <a:r>
              <a:rPr lang="ja-JP" altLang="en-US" dirty="0">
                <a:solidFill>
                  <a:prstClr val="white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提案手法</a:t>
            </a:r>
            <a:endParaRPr lang="zh-CN" altLang="ja-JP" sz="3600" dirty="0">
              <a:solidFill>
                <a:srgbClr val="FFC000"/>
              </a:solidFill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実験</a:t>
            </a:r>
            <a:endParaRPr lang="en-US" altLang="zh-CN" sz="3600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まとめと今後の課題</a:t>
            </a:r>
          </a:p>
          <a:p>
            <a:endParaRPr lang="zh-CN" altLang="ja-JP" sz="3600" dirty="0"/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1BE57E10-FC44-4765-B1D4-72417C9E00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3AE0956E-2411-435A-B5ED-E9E79A00A736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17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AA3CB3F-049F-4681-94F5-8D09D4AD1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369" y="2318530"/>
            <a:ext cx="3711516" cy="388244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294155C-EAD1-4A2C-98A8-9743E94F0B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369" y="2318530"/>
            <a:ext cx="3711515" cy="38824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18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6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Generator </a:t>
            </a:r>
            <a:r>
              <a:rPr lang="ja-JP" altLang="en-US" noProof="1"/>
              <a:t>と </a:t>
            </a:r>
            <a:r>
              <a:rPr lang="en-US" altLang="ja-JP" noProof="1"/>
              <a:t>Discriminator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19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4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84C1B500-BF97-4746-8537-890F6AAB1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sz="4000"/>
              <a:t>発表の流れ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294925B2-8BC2-4250-8B5A-FDE0EB192F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はじめに</a:t>
            </a: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要素技術</a:t>
            </a:r>
            <a:endParaRPr lang="en-US" altLang="zh-CN" sz="3600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pPr lvl="0"/>
            <a:r>
              <a:rPr lang="ja-JP" altLang="en-US" dirty="0">
                <a:solidFill>
                  <a:prstClr val="white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提案手法</a:t>
            </a:r>
            <a:endParaRPr lang="en-US" altLang="ja-JP" sz="3400" dirty="0">
              <a:solidFill>
                <a:srgbClr val="FFC000"/>
              </a:solidFill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実験</a:t>
            </a: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まとめと今後の課題</a:t>
            </a:r>
          </a:p>
          <a:p>
            <a:endParaRPr lang="zh-CN" altLang="ja-JP" sz="3600" dirty="0"/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CE3BF572-45D3-4CD2-9CAF-33EEF55139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C2FBAA9-C9FD-4E50-9A3C-D6828C3FBF88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C0F049-2AAB-487A-96CB-36FCC01BC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369" y="2318530"/>
            <a:ext cx="3711515" cy="38824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Generator </a:t>
            </a:r>
            <a:r>
              <a:rPr lang="ja-JP" altLang="en-US" noProof="1"/>
              <a:t>と </a:t>
            </a:r>
            <a:r>
              <a:rPr lang="en-US" altLang="ja-JP" noProof="1"/>
              <a:t>Discriminator</a:t>
            </a:r>
          </a:p>
          <a:p>
            <a:pPr lvl="1"/>
            <a:r>
              <a:rPr lang="en-US" altLang="ja-JP" noProof="1"/>
              <a:t>2</a:t>
            </a:r>
            <a:r>
              <a:rPr lang="ja-JP" altLang="en-US" noProof="1"/>
              <a:t>つのネットワークを対立的に学習</a:t>
            </a:r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20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69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Generator </a:t>
            </a:r>
            <a:r>
              <a:rPr lang="ja-JP" altLang="en-US" noProof="1"/>
              <a:t>と </a:t>
            </a:r>
            <a:r>
              <a:rPr lang="en-US" altLang="ja-JP" noProof="1"/>
              <a:t>Discriminator</a:t>
            </a:r>
          </a:p>
          <a:p>
            <a:pPr lvl="1"/>
            <a:r>
              <a:rPr lang="en-US" altLang="ja-JP" noProof="1"/>
              <a:t>2</a:t>
            </a:r>
            <a:r>
              <a:rPr lang="ja-JP" altLang="en-US" noProof="1"/>
              <a:t>つのネットワークを対立的に学習</a:t>
            </a:r>
            <a:endParaRPr lang="en-US" altLang="ja-JP" noProof="1"/>
          </a:p>
          <a:p>
            <a:pPr lvl="1"/>
            <a:r>
              <a:rPr lang="ja-JP" altLang="en-US" noProof="1"/>
              <a:t>実データとの類似度が高く，新規性</a:t>
            </a:r>
            <a:br>
              <a:rPr lang="en-US" altLang="ja-JP" noProof="1"/>
            </a:br>
            <a:r>
              <a:rPr lang="ja-JP" altLang="en-US" noProof="1"/>
              <a:t>も持つ生成データを人工的に作り出す</a:t>
            </a:r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21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3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Generator </a:t>
            </a:r>
            <a:r>
              <a:rPr lang="ja-JP" altLang="en-US" noProof="1"/>
              <a:t>と </a:t>
            </a:r>
            <a:r>
              <a:rPr lang="en-US" altLang="ja-JP" noProof="1"/>
              <a:t>Discriminator</a:t>
            </a:r>
          </a:p>
          <a:p>
            <a:pPr lvl="1"/>
            <a:r>
              <a:rPr lang="en-US" altLang="ja-JP" noProof="1"/>
              <a:t>2</a:t>
            </a:r>
            <a:r>
              <a:rPr lang="ja-JP" altLang="en-US" noProof="1"/>
              <a:t>つのネットワークを対立的に学習</a:t>
            </a:r>
            <a:endParaRPr lang="en-US" altLang="ja-JP" noProof="1"/>
          </a:p>
          <a:p>
            <a:pPr lvl="1"/>
            <a:r>
              <a:rPr lang="ja-JP" altLang="en-US" noProof="1"/>
              <a:t>実データとの類似度が高く，新規性</a:t>
            </a:r>
            <a:br>
              <a:rPr lang="en-US" altLang="ja-JP" noProof="1"/>
            </a:br>
            <a:r>
              <a:rPr lang="ja-JP" altLang="en-US" noProof="1"/>
              <a:t>も持つ生成データを人工的に作り出す</a:t>
            </a:r>
            <a:endParaRPr lang="en-US" altLang="ja-JP" noProof="1"/>
          </a:p>
          <a:p>
            <a:pPr lvl="1"/>
            <a:r>
              <a:rPr lang="ja-JP" altLang="en-US" noProof="1"/>
              <a:t>ディープフェイクとも呼ばれ，</a:t>
            </a:r>
            <a:br>
              <a:rPr lang="en-US" altLang="ja-JP" noProof="1"/>
            </a:br>
            <a:r>
              <a:rPr lang="ja-JP" altLang="en-US" noProof="1"/>
              <a:t>画像生成に用いられることが多い</a:t>
            </a:r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22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52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x-none" altLang="ja-JP" noProof="1"/>
              <a:t>GAN</a:t>
            </a:r>
            <a:r>
              <a:rPr lang="en-US" altLang="ja-JP" noProof="1"/>
              <a:t> </a:t>
            </a:r>
            <a:r>
              <a:rPr lang="ja-JP" altLang="en-US" noProof="1"/>
              <a:t>のモデル</a:t>
            </a: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23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8106B1D-160C-4C0F-A47E-62205FE8A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55" y="599055"/>
            <a:ext cx="8509550" cy="63821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C5104C5-DFBC-4834-A608-6C47AFA32A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11CEF-4F88-49A5-BA56-6A036ECB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5011"/>
                <a:ext cx="7886700" cy="613736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dirty="0"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GAN </a:t>
                </a:r>
                <a:r>
                  <a:rPr kumimoji="1" lang="ja-JP" altLang="en-US" dirty="0"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の損失関数</a:t>
                </a:r>
                <a:endParaRPr kumimoji="1" lang="en-US" altLang="ja-JP" dirty="0">
                  <a:latin typeface="たぬき油性マジック" panose="02000600000000000000" pitchFamily="2" charset="-128"/>
                  <a:ea typeface="たぬき油性マジック" panose="02000600000000000000" pitchFamily="2" charset="-128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ja-JP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kumimoji="1" lang="en-US" altLang="ja-JP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i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br>
                  <a:rPr lang="en-US" altLang="ja-JP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kumimoji="1" lang="en-US" altLang="ja-JP" b="0" dirty="0"/>
              </a:p>
              <a:p>
                <a:endParaRPr kumimoji="1" lang="en-US" altLang="ja-JP" b="0" i="1" dirty="0">
                  <a:latin typeface="たぬき油性マジック" panose="02000600000000000000" pitchFamily="2" charset="-128"/>
                </a:endParaRPr>
              </a:p>
              <a:p>
                <a:endParaRPr kumimoji="1" lang="en-US" altLang="ja-JP" b="0" i="1" dirty="0">
                  <a:latin typeface="たぬき油性マジック" panose="02000600000000000000" pitchFamily="2" charset="-128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</m:d>
                  </m:oMath>
                </a14:m>
                <a:r>
                  <a:rPr lang="en-US" altLang="ja-JP" dirty="0">
                    <a:ea typeface="たぬき油性マジック" panose="02000600000000000000" pitchFamily="2" charset="-128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kumimoji="1" lang="ja-JP" altLang="en-US" b="0" dirty="0"/>
                  <a:t> を正解と判断する識別率</a:t>
                </a:r>
                <a:endParaRPr kumimoji="1" lang="en-US" altLang="ja-JP" b="0" dirty="0"/>
              </a:p>
              <a:p>
                <a:pPr lvl="2"/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kumimoji="1" lang="en-US" altLang="ja-JP" b="0" dirty="0"/>
                  <a:t>:</a:t>
                </a:r>
                <a:r>
                  <a:rPr kumimoji="1" lang="ja-JP" altLang="en-US" b="0" dirty="0"/>
                  <a:t> 学習に用いる実データ</a:t>
                </a:r>
                <a:endParaRPr kumimoji="1" lang="en-US" altLang="ja-JP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kumimoji="1" lang="en-US" altLang="ja-JP" b="0" dirty="0"/>
                  <a:t> : </a:t>
                </a:r>
                <a:r>
                  <a:rPr kumimoji="1" lang="ja-JP" altLang="en-US" b="0" dirty="0"/>
                  <a:t>ノイズ</a:t>
                </a: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b="0" dirty="0"/>
                  <a:t>から生成された</a:t>
                </a:r>
                <a:r>
                  <a:rPr lang="ja-JP" altLang="en-US" dirty="0"/>
                  <a:t>データ</a:t>
                </a:r>
                <a:endParaRPr kumimoji="1" lang="en-US" altLang="ja-JP" b="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5011"/>
                <a:ext cx="7886700" cy="6137367"/>
              </a:xfrm>
              <a:blipFill>
                <a:blip r:embed="rId2"/>
                <a:stretch>
                  <a:fillRect l="-2087" t="-2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784217-0CDA-499A-9BC6-FE3921ED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008EB-A0E6-4EDB-923A-9C50980D24BD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CAC0F82-E1A1-4C17-BA59-BA1036D2D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1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AttnGAN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25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41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AttnGAN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ja-JP" altLang="en-US" noProof="1"/>
              <a:t>テキストから画像を生成する </a:t>
            </a:r>
            <a:r>
              <a:rPr lang="en-US" altLang="ja-JP" noProof="1"/>
              <a:t>GAN</a:t>
            </a:r>
          </a:p>
          <a:p>
            <a:pPr lvl="1"/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26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26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AttnGAN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ja-JP" altLang="en-US" noProof="1"/>
              <a:t>テキストから画像を生成する </a:t>
            </a:r>
            <a:r>
              <a:rPr lang="en-US" altLang="ja-JP" noProof="1"/>
              <a:t>GAN</a:t>
            </a:r>
          </a:p>
          <a:p>
            <a:pPr lvl="1"/>
            <a:r>
              <a:rPr lang="ja-JP" altLang="en-US" noProof="1"/>
              <a:t>段階的な </a:t>
            </a:r>
            <a:r>
              <a:rPr lang="en-US" altLang="ja-JP" noProof="1"/>
              <a:t>GAN</a:t>
            </a:r>
            <a:r>
              <a:rPr lang="ja-JP" altLang="en-US" noProof="1"/>
              <a:t> 構造を持つ</a:t>
            </a:r>
            <a:endParaRPr lang="en-US" altLang="ja-JP" noProof="1"/>
          </a:p>
          <a:p>
            <a:pPr lvl="1"/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27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2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AttnGAN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ja-JP" altLang="en-US" noProof="1"/>
              <a:t>テキストから画像を生成する </a:t>
            </a:r>
            <a:r>
              <a:rPr lang="en-US" altLang="ja-JP" noProof="1"/>
              <a:t>GAN</a:t>
            </a:r>
          </a:p>
          <a:p>
            <a:pPr lvl="1"/>
            <a:r>
              <a:rPr lang="ja-JP" altLang="en-US" noProof="1"/>
              <a:t>段階的な </a:t>
            </a:r>
            <a:r>
              <a:rPr lang="en-US" altLang="ja-JP" noProof="1"/>
              <a:t>GAN</a:t>
            </a:r>
            <a:r>
              <a:rPr lang="ja-JP" altLang="en-US" noProof="1"/>
              <a:t> 構造を持つ</a:t>
            </a:r>
            <a:endParaRPr lang="en-US" altLang="ja-JP" noProof="1"/>
          </a:p>
          <a:p>
            <a:pPr lvl="1"/>
            <a:r>
              <a:rPr lang="ja-JP" altLang="en-US" noProof="1"/>
              <a:t>単語と画像との関連性を学習するため </a:t>
            </a:r>
            <a:r>
              <a:rPr lang="en-US" altLang="ja-JP" noProof="1"/>
              <a:t>Attention</a:t>
            </a:r>
            <a:r>
              <a:rPr lang="ja-JP" altLang="en-US" noProof="1"/>
              <a:t> 機構を導入</a:t>
            </a:r>
            <a:endParaRPr lang="en-US" altLang="ja-JP" noProof="1"/>
          </a:p>
          <a:p>
            <a:pPr lvl="1"/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28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AttnGAN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ja-JP" altLang="en-US" noProof="1"/>
              <a:t>テキストから画像を生成する </a:t>
            </a:r>
            <a:r>
              <a:rPr lang="en-US" altLang="ja-JP" noProof="1"/>
              <a:t>GAN</a:t>
            </a:r>
          </a:p>
          <a:p>
            <a:pPr lvl="1"/>
            <a:r>
              <a:rPr lang="ja-JP" altLang="en-US" noProof="1"/>
              <a:t>段階的な </a:t>
            </a:r>
            <a:r>
              <a:rPr lang="en-US" altLang="ja-JP" noProof="1"/>
              <a:t>GAN</a:t>
            </a:r>
            <a:r>
              <a:rPr lang="ja-JP" altLang="en-US" noProof="1"/>
              <a:t> 構造を持つ</a:t>
            </a:r>
            <a:endParaRPr lang="en-US" altLang="ja-JP" noProof="1"/>
          </a:p>
          <a:p>
            <a:pPr lvl="1"/>
            <a:r>
              <a:rPr lang="ja-JP" altLang="en-US" noProof="1"/>
              <a:t>単語と画像との関連性を学習するため </a:t>
            </a:r>
            <a:r>
              <a:rPr lang="en-US" altLang="ja-JP" noProof="1"/>
              <a:t>Attention</a:t>
            </a:r>
            <a:r>
              <a:rPr lang="ja-JP" altLang="en-US" noProof="1"/>
              <a:t> 機構を導入</a:t>
            </a:r>
            <a:endParaRPr lang="en-US" altLang="ja-JP" noProof="1"/>
          </a:p>
          <a:p>
            <a:pPr marL="342900" lvl="1" indent="0">
              <a:buNone/>
            </a:pPr>
            <a:r>
              <a:rPr lang="ja-JP" altLang="en-US" noProof="1"/>
              <a:t>             ↓</a:t>
            </a:r>
            <a:endParaRPr lang="en-US" altLang="ja-JP" noProof="1"/>
          </a:p>
          <a:p>
            <a:pPr lvl="1"/>
            <a:r>
              <a:rPr lang="ja-JP" altLang="en-US" noProof="1"/>
              <a:t>単語レベルの細かいニュアンスを</a:t>
            </a:r>
            <a:br>
              <a:rPr lang="en-US" altLang="ja-JP" noProof="1"/>
            </a:br>
            <a:r>
              <a:rPr lang="ja-JP" altLang="en-US" noProof="1"/>
              <a:t>扱いながら高精細な画像を生成</a:t>
            </a:r>
            <a:endParaRPr lang="en-US" altLang="ja-JP" noProof="1"/>
          </a:p>
          <a:p>
            <a:pPr lvl="1"/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29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6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23F064DD-3EE2-4B42-A0E1-218B6F6F6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sz="4000" dirty="0"/>
              <a:t>発表の流れ</a:t>
            </a:r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9321465F-DABD-4C12-8DE8-20BD762CA0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sz="3600" dirty="0">
                <a:solidFill>
                  <a:srgbClr val="FFC000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はじめに</a:t>
            </a: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要素技術</a:t>
            </a:r>
            <a:endParaRPr lang="en-US" altLang="zh-CN" sz="3600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pPr lvl="0"/>
            <a:r>
              <a:rPr lang="ja-JP" altLang="en-US" dirty="0">
                <a:solidFill>
                  <a:prstClr val="white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提案手法</a:t>
            </a:r>
            <a:endParaRPr lang="en-US" altLang="ja-JP" sz="3400" dirty="0">
              <a:solidFill>
                <a:srgbClr val="FFC000"/>
              </a:solidFill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実験</a:t>
            </a: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まとめと今後の課題</a:t>
            </a:r>
          </a:p>
          <a:p>
            <a:endParaRPr lang="zh-CN" altLang="ja-JP" sz="3600" dirty="0"/>
          </a:p>
        </p:txBody>
      </p:sp>
      <p:sp>
        <p:nvSpPr>
          <p:cNvPr id="12291" name="Slide Number Placeholder 3">
            <a:extLst>
              <a:ext uri="{FF2B5EF4-FFF2-40B4-BE49-F238E27FC236}">
                <a16:creationId xmlns:a16="http://schemas.microsoft.com/office/drawing/2014/main" id="{40CA5536-885E-4615-A295-B133286235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EB41E334-EB4E-42FC-800C-4D317C973BF8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3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A4AE54-9552-41C1-AA65-8740B1987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369" y="2318530"/>
            <a:ext cx="3711516" cy="38824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CD42C10-5512-4ABB-A197-43B21869C8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369" y="2318530"/>
            <a:ext cx="3711515" cy="388244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8106B1D-160C-4C0F-A47E-62205FE8A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457" y="798023"/>
            <a:ext cx="8157556" cy="6118166"/>
          </a:xfrm>
          <a:prstGeom prst="rect">
            <a:avLst/>
          </a:prstGeom>
        </p:spPr>
      </p:pic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AttnGAN </a:t>
            </a:r>
            <a:r>
              <a:rPr lang="ja-JP" altLang="en-US" noProof="1"/>
              <a:t>のモデル</a:t>
            </a:r>
            <a:endParaRPr lang="x-none" altLang="ja-JP" noProof="1"/>
          </a:p>
          <a:p>
            <a:pPr marL="0" indent="0">
              <a:buFont typeface="Wingdings" panose="05000000000000000000" pitchFamily="2" charset="2"/>
              <a:buNone/>
            </a:pPr>
            <a:endParaRPr lang="x-none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30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E0B049-C4D4-4BC2-BDD5-3B09ACC4E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704" y="3246430"/>
            <a:ext cx="1520955" cy="23622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279B7B2A-15AC-4917-A0B5-88C2B43CF7D4}"/>
                  </a:ext>
                </a:extLst>
              </p14:cNvPr>
              <p14:cNvContentPartPr/>
              <p14:nvPr/>
            </p14:nvContentPartPr>
            <p14:xfrm>
              <a:off x="2579634" y="3171075"/>
              <a:ext cx="7200" cy="144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p14="http://schemas.microsoft.com/office/powerpoint/2010/main" xmlns:aink="http://schemas.microsoft.com/office/drawing/2016/ink" xmlns="" xmlns:a16="http://schemas.microsoft.com/office/drawing/2014/main" id="{279B7B2A-15AC-4917-A0B5-88C2B43CF7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0634" y="3162435"/>
                <a:ext cx="2484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F2B3D1-410F-450A-83FE-DB6F9EA7FE63}"/>
              </a:ext>
            </a:extLst>
          </p:cNvPr>
          <p:cNvSpPr txBox="1"/>
          <p:nvPr/>
        </p:nvSpPr>
        <p:spPr>
          <a:xfrm>
            <a:off x="2586834" y="3246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4393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11CEF-4F88-49A5-BA56-6A036ECB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dirty="0"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AttnGAN</a:t>
                </a:r>
                <a:r>
                  <a:rPr lang="ja-JP" altLang="en-US" dirty="0"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 の損失関数</a:t>
                </a:r>
                <a:endParaRPr lang="en-US" altLang="ja-JP" dirty="0">
                  <a:latin typeface="たぬき油性マジック" panose="02000600000000000000" pitchFamily="2" charset="-128"/>
                  <a:ea typeface="たぬき油性マジック" panose="02000600000000000000" pitchFamily="2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ca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attn</m:t>
                            </m:r>
                          </m:sup>
                        </m:sSubSup>
                        <m:r>
                          <a:rPr lang="en-US" altLang="ja-JP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ja-JP" sz="32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>
                    <a:latin typeface="Cambria Math" panose="02040503050406030204" pitchFamily="18" charset="0"/>
                  </a:rPr>
                  <a:t>:</a:t>
                </a:r>
                <a:r>
                  <a:rPr lang="ja-JP" altLang="en-US" dirty="0">
                    <a:latin typeface="Cambria Math" panose="02040503050406030204" pitchFamily="18" charset="0"/>
                  </a:rPr>
                  <a:t> 単語ベクトル</a:t>
                </a:r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ca</m:t>
                        </m:r>
                      </m:sup>
                    </m:sSup>
                  </m:oMath>
                </a14:m>
                <a:r>
                  <a:rPr lang="ja-JP" altLang="en-US" dirty="0">
                    <a:latin typeface="Cambria Math" panose="02040503050406030204" pitchFamily="18" charset="0"/>
                  </a:rPr>
                  <a:t>：変数調整を行う</a:t>
                </a:r>
                <a:endParaRPr lang="en-US" altLang="ja-JP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attn</m:t>
                        </m:r>
                      </m:sup>
                    </m:sSubSup>
                  </m:oMath>
                </a14:m>
                <a:r>
                  <a:rPr lang="ja-JP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段階</m:t>
                    </m:r>
                  </m:oMath>
                </a14:m>
                <a:r>
                  <a:rPr lang="ja-JP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での </a:t>
                </a:r>
                <a:r>
                  <a:rPr lang="en-US" altLang="ja-JP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Attention</a:t>
                </a:r>
                <a:r>
                  <a:rPr lang="ja-JP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を渡す</a:t>
                </a:r>
                <a:endParaRPr lang="en-US" altLang="ja-JP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7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784217-0CDA-499A-9BC6-FE3921ED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008EB-A0E6-4EDB-923A-9C50980D24BD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AC0F82-E1A1-4C17-BA59-BA1036D2D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9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784217-0CDA-499A-9BC6-FE3921ED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008EB-A0E6-4EDB-923A-9C50980D24BD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111CEF-4F88-49A5-BA56-6A036ECB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38243"/>
                <a:ext cx="7886700" cy="6485984"/>
              </a:xfrm>
            </p:spPr>
            <p:txBody>
              <a:bodyPr>
                <a:noAutofit/>
              </a:bodyPr>
              <a:lstStyle/>
              <a:p>
                <a:r>
                  <a:rPr lang="en-US" altLang="ja-JP" sz="3200" dirty="0"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Attn</a:t>
                </a:r>
                <a:r>
                  <a:rPr kumimoji="1" lang="en-US" altLang="ja-JP" sz="3200" b="0" dirty="0">
                    <a:solidFill>
                      <a:schemeClr val="bg1"/>
                    </a:solidFill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GAN</a:t>
                </a:r>
                <a:r>
                  <a:rPr kumimoji="1" lang="ja-JP" altLang="en-US" sz="3200" b="0" dirty="0">
                    <a:solidFill>
                      <a:schemeClr val="bg1"/>
                    </a:solidFill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 の損失関数</a:t>
                </a:r>
                <a:endParaRPr kumimoji="1" lang="en-US" altLang="ja-JP" sz="3200" b="0" dirty="0">
                  <a:solidFill>
                    <a:schemeClr val="bg1"/>
                  </a:solidFill>
                  <a:latin typeface="たぬき油性マジック" panose="02000600000000000000" pitchFamily="2" charset="-128"/>
                  <a:ea typeface="たぬき油性マジック" panose="02000600000000000000" pitchFamily="2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latin typeface="Cambria Math" panose="02040503050406030204" pitchFamily="18" charset="0"/>
                                  </a:rPr>
                                  <m:t>data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m:rPr>
                            <m:nor/>
                          </m:rPr>
                          <a:rPr lang="en-US" altLang="ja-JP" sz="2400" i="1" dirty="0">
                            <a:solidFill>
                              <a:schemeClr val="bg1"/>
                            </a:solidFill>
                            <a:latin typeface="たぬき油性マジック" panose="02000600000000000000" pitchFamily="2" charset="-128"/>
                          </a:rPr>
                          <m:t> 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2400" i="1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 </m:t>
                    </m:r>
                  </m:oMath>
                </a14:m>
                <a:br>
                  <a:rPr lang="en-US" altLang="ja-JP" sz="2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r>
                  <a:rPr lang="en-US" altLang="ja-JP" sz="2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ja-JP" altLang="en-US" sz="2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dat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m:rPr>
                            <m:nor/>
                          </m:rPr>
                          <a:rPr lang="en-US" altLang="ja-JP" sz="2400" i="1" dirty="0">
                            <a:solidFill>
                              <a:schemeClr val="bg1"/>
                            </a:solidFill>
                            <a:latin typeface="たぬき油性マジック" panose="02000600000000000000" pitchFamily="2" charset="-128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ja-JP" sz="2400" b="0" i="1" dirty="0" smtClean="0">
                            <a:solidFill>
                              <a:schemeClr val="bg1"/>
                            </a:solidFill>
                            <a:latin typeface="たぬき油性マジック" panose="02000600000000000000" pitchFamily="2" charset="-128"/>
                          </a:rPr>
                          <m:t>              </m:t>
                        </m:r>
                        <m:r>
                          <a:rPr lang="en-US" altLang="ja-JP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     −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altLang="ja-JP" sz="1600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  <a:p>
                <a:endParaRPr lang="en-US" altLang="ja-JP" sz="2000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4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d>
                            <m:r>
                              <a:rPr lang="en-US" altLang="ja-JP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                     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4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</m:oMath>
                </a14:m>
                <a:endParaRPr lang="en-US" altLang="ja-JP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:r>
                  <a:rPr lang="en-US" altLang="ja-JP" sz="2400" b="0" dirty="0">
                    <a:solidFill>
                      <a:srgbClr val="FFC000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DAMSM</m:t>
                        </m:r>
                      </m:sub>
                    </m:sSub>
                  </m:oMath>
                </a14:m>
                <a:endParaRPr lang="en-US" altLang="ja-JP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  <a:p>
                <a:pPr marL="342900" lvl="1" indent="0">
                  <a:buNone/>
                </a:pPr>
                <a:endParaRPr lang="en-US" altLang="ja-JP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38243"/>
                <a:ext cx="7886700" cy="6485984"/>
              </a:xfrm>
              <a:blipFill>
                <a:blip r:embed="rId2"/>
                <a:stretch>
                  <a:fillRect l="-1777" t="-1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8CAC0F82-E1A1-4C17-BA59-BA1036D2D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784217-0CDA-499A-9BC6-FE3921ED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008EB-A0E6-4EDB-923A-9C50980D24BD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111CEF-4F88-49A5-BA56-6A036ECB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38243"/>
                <a:ext cx="7886700" cy="6485984"/>
              </a:xfrm>
            </p:spPr>
            <p:txBody>
              <a:bodyPr>
                <a:noAutofit/>
              </a:bodyPr>
              <a:lstStyle/>
              <a:p>
                <a:r>
                  <a:rPr lang="en-US" altLang="ja-JP" sz="3200" dirty="0"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Attn</a:t>
                </a:r>
                <a:r>
                  <a:rPr kumimoji="1" lang="en-US" altLang="ja-JP" sz="3200" b="0" dirty="0">
                    <a:solidFill>
                      <a:schemeClr val="bg1"/>
                    </a:solidFill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GAN</a:t>
                </a:r>
                <a:r>
                  <a:rPr kumimoji="1" lang="ja-JP" altLang="en-US" sz="3200" b="0" dirty="0">
                    <a:solidFill>
                      <a:schemeClr val="bg1"/>
                    </a:solidFill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 の損失関数</a:t>
                </a:r>
                <a:endParaRPr kumimoji="1" lang="en-US" altLang="ja-JP" sz="3200" b="0" dirty="0">
                  <a:solidFill>
                    <a:schemeClr val="bg1"/>
                  </a:solidFill>
                  <a:latin typeface="たぬき油性マジック" panose="02000600000000000000" pitchFamily="2" charset="-128"/>
                  <a:ea typeface="たぬき油性マジック" panose="02000600000000000000" pitchFamily="2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latin typeface="Cambria Math" panose="02040503050406030204" pitchFamily="18" charset="0"/>
                                  </a:rPr>
                                  <m:t>data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m:rPr>
                            <m:nor/>
                          </m:rPr>
                          <a:rPr lang="en-US" altLang="ja-JP" sz="2400" i="1" dirty="0">
                            <a:solidFill>
                              <a:schemeClr val="bg1"/>
                            </a:solidFill>
                            <a:latin typeface="たぬき油性マジック" panose="02000600000000000000" pitchFamily="2" charset="-128"/>
                          </a:rPr>
                          <m:t> 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2400" i="1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 </m:t>
                    </m:r>
                  </m:oMath>
                </a14:m>
                <a:br>
                  <a:rPr lang="en-US" altLang="ja-JP" sz="2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r>
                  <a:rPr lang="en-US" altLang="ja-JP" sz="2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ja-JP" altLang="en-US" sz="2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dat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m:rPr>
                            <m:nor/>
                          </m:rPr>
                          <a:rPr lang="en-US" altLang="ja-JP" sz="2400" i="1" dirty="0">
                            <a:solidFill>
                              <a:schemeClr val="bg1"/>
                            </a:solidFill>
                            <a:latin typeface="たぬき油性マジック" panose="02000600000000000000" pitchFamily="2" charset="-128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ja-JP" sz="2400" b="0" i="1" dirty="0" smtClean="0">
                            <a:solidFill>
                              <a:schemeClr val="bg1"/>
                            </a:solidFill>
                            <a:latin typeface="たぬき油性マジック" panose="02000600000000000000" pitchFamily="2" charset="-128"/>
                          </a:rPr>
                          <m:t>              </m:t>
                        </m:r>
                        <m:r>
                          <a:rPr lang="en-US" altLang="ja-JP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     −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altLang="ja-JP" sz="1600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  <a:p>
                <a:endParaRPr lang="en-US" altLang="ja-JP" sz="2000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4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d>
                            <m:r>
                              <a:rPr lang="en-US" altLang="ja-JP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                     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4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</m:oMath>
                </a14:m>
                <a:endParaRPr lang="en-US" altLang="ja-JP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:r>
                  <a:rPr lang="en-US" altLang="ja-JP" sz="2400" b="0" dirty="0">
                    <a:solidFill>
                      <a:srgbClr val="FFC000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DAMSM</m:t>
                        </m:r>
                      </m:sub>
                    </m:sSub>
                  </m:oMath>
                </a14:m>
                <a:endParaRPr lang="en-US" altLang="ja-JP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  <a:p>
                <a:pPr marL="342900" lvl="1" indent="0">
                  <a:buNone/>
                </a:pPr>
                <a:endParaRPr lang="en-US" altLang="ja-JP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38243"/>
                <a:ext cx="7886700" cy="6485984"/>
              </a:xfrm>
              <a:blipFill>
                <a:blip r:embed="rId2"/>
                <a:stretch>
                  <a:fillRect l="-1777" t="-1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8CAC0F82-E1A1-4C17-BA59-BA1036D2D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784217-0CDA-499A-9BC6-FE3921ED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008EB-A0E6-4EDB-923A-9C50980D24BD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111CEF-4F88-49A5-BA56-6A036ECB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38243"/>
                <a:ext cx="7886700" cy="6485984"/>
              </a:xfrm>
            </p:spPr>
            <p:txBody>
              <a:bodyPr>
                <a:noAutofit/>
              </a:bodyPr>
              <a:lstStyle/>
              <a:p>
                <a:r>
                  <a:rPr lang="en-US" altLang="ja-JP" sz="3200" dirty="0"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Attn</a:t>
                </a:r>
                <a:r>
                  <a:rPr kumimoji="1" lang="en-US" altLang="ja-JP" sz="3200" b="0" dirty="0">
                    <a:solidFill>
                      <a:schemeClr val="bg1"/>
                    </a:solidFill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GAN</a:t>
                </a:r>
                <a:r>
                  <a:rPr kumimoji="1" lang="ja-JP" altLang="en-US" sz="3200" b="0" dirty="0">
                    <a:solidFill>
                      <a:schemeClr val="bg1"/>
                    </a:solidFill>
                    <a:latin typeface="たぬき油性マジック" panose="02000600000000000000" pitchFamily="2" charset="-128"/>
                    <a:ea typeface="たぬき油性マジック" panose="02000600000000000000" pitchFamily="2" charset="-128"/>
                  </a:rPr>
                  <a:t> の損失関数</a:t>
                </a:r>
                <a:endParaRPr kumimoji="1" lang="en-US" altLang="ja-JP" sz="3200" b="0" dirty="0">
                  <a:solidFill>
                    <a:schemeClr val="bg1"/>
                  </a:solidFill>
                  <a:latin typeface="たぬき油性マジック" panose="02000600000000000000" pitchFamily="2" charset="-128"/>
                  <a:ea typeface="たぬき油性マジック" panose="02000600000000000000" pitchFamily="2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latin typeface="Cambria Math" panose="02040503050406030204" pitchFamily="18" charset="0"/>
                                  </a:rPr>
                                  <m:t>data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m:rPr>
                            <m:nor/>
                          </m:rPr>
                          <a:rPr lang="en-US" altLang="ja-JP" sz="2400" i="1" dirty="0">
                            <a:solidFill>
                              <a:schemeClr val="bg1"/>
                            </a:solidFill>
                            <a:latin typeface="たぬき油性マジック" panose="02000600000000000000" pitchFamily="2" charset="-128"/>
                          </a:rPr>
                          <m:t> 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2400" i="1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 </m:t>
                    </m:r>
                  </m:oMath>
                </a14:m>
                <a:br>
                  <a:rPr lang="en-US" altLang="ja-JP" sz="2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r>
                  <a:rPr lang="en-US" altLang="ja-JP" sz="2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ja-JP" altLang="en-US" sz="2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dat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m:rPr>
                            <m:nor/>
                          </m:rPr>
                          <a:rPr lang="en-US" altLang="ja-JP" sz="2400" i="1" dirty="0">
                            <a:solidFill>
                              <a:schemeClr val="bg1"/>
                            </a:solidFill>
                            <a:latin typeface="たぬき油性マジック" panose="02000600000000000000" pitchFamily="2" charset="-128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ja-JP" sz="2400" b="0" i="1" dirty="0" smtClean="0">
                            <a:solidFill>
                              <a:schemeClr val="bg1"/>
                            </a:solidFill>
                            <a:latin typeface="たぬき油性マジック" panose="02000600000000000000" pitchFamily="2" charset="-128"/>
                          </a:rPr>
                          <m:t>              </m:t>
                        </m:r>
                        <m:r>
                          <a:rPr lang="en-US" altLang="ja-JP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     −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altLang="ja-JP" sz="1600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  <a:p>
                <a:endParaRPr lang="en-US" altLang="ja-JP" sz="2000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4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d>
                            <m:r>
                              <a:rPr lang="en-US" altLang="ja-JP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                     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ja-JP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4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ja-JP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ja-JP" sz="2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ja-JP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</m:oMath>
                </a14:m>
                <a:endParaRPr lang="en-US" altLang="ja-JP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:r>
                  <a:rPr lang="en-US" altLang="ja-JP" sz="2400" b="0" dirty="0">
                    <a:solidFill>
                      <a:srgbClr val="FFC000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DAMSM</m:t>
                        </m:r>
                      </m:sub>
                    </m:sSub>
                  </m:oMath>
                </a14:m>
                <a:endParaRPr lang="en-US" altLang="ja-JP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  <a:p>
                <a:pPr marL="342900" lvl="1" indent="0">
                  <a:buNone/>
                </a:pPr>
                <a:endParaRPr lang="en-US" altLang="ja-JP" i="1" dirty="0">
                  <a:solidFill>
                    <a:schemeClr val="bg1"/>
                  </a:solidFill>
                  <a:latin typeface="たぬき油性マジック" panose="02000600000000000000" pitchFamily="2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C6FE41-3C87-4825-B215-40A764738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38243"/>
                <a:ext cx="7886700" cy="6485984"/>
              </a:xfrm>
              <a:blipFill>
                <a:blip r:embed="rId2"/>
                <a:stretch>
                  <a:fillRect l="-1777" t="-1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8CAC0F82-E1A1-4C17-BA59-BA1036D2D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70A163E-9F0F-4F59-80DA-81FF952414BA}"/>
              </a:ext>
            </a:extLst>
          </p:cNvPr>
          <p:cNvSpPr txBox="1"/>
          <p:nvPr/>
        </p:nvSpPr>
        <p:spPr>
          <a:xfrm>
            <a:off x="3358131" y="6122965"/>
            <a:ext cx="431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↑</a:t>
            </a:r>
            <a:r>
              <a:rPr kumimoji="1" lang="en-US" altLang="ja-JP" sz="2400" dirty="0" err="1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AttnGAN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における </a:t>
            </a:r>
            <a:r>
              <a:rPr kumimoji="1" lang="en-US" altLang="ja-JP" sz="2400" i="1" u="sng" dirty="0">
                <a:solidFill>
                  <a:srgbClr val="FFC000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Attention</a:t>
            </a:r>
            <a:endParaRPr kumimoji="1" lang="ja-JP" altLang="en-US" sz="2400" i="1" u="sng" dirty="0">
              <a:solidFill>
                <a:srgbClr val="FFC000"/>
              </a:solidFill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3128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AttnGAN</a:t>
            </a:r>
            <a:r>
              <a:rPr kumimoji="1" lang="ja-JP" altLang="en-US" dirty="0"/>
              <a:t> の </a:t>
            </a:r>
            <a:r>
              <a:rPr kumimoji="1" lang="en-US" altLang="ja-JP" dirty="0"/>
              <a:t>DAMSM</a:t>
            </a:r>
            <a:r>
              <a:rPr kumimoji="1" lang="ja-JP" altLang="en-US" dirty="0"/>
              <a:t> での </a:t>
            </a:r>
            <a:r>
              <a:rPr kumimoji="1"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C86D14-0286-4D06-A7AA-D17891645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2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6854A24-A638-4F8B-B67C-7FAC77681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8189"/>
            <a:ext cx="9144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AttnGAN</a:t>
            </a:r>
            <a:r>
              <a:rPr kumimoji="1" lang="ja-JP" altLang="en-US" dirty="0"/>
              <a:t> </a:t>
            </a:r>
            <a:r>
              <a:rPr lang="ja-JP" altLang="en-US" dirty="0"/>
              <a:t>の </a:t>
            </a:r>
            <a:r>
              <a:rPr lang="en-US" altLang="ja-JP" dirty="0"/>
              <a:t>DAMSM</a:t>
            </a:r>
            <a:r>
              <a:rPr lang="ja-JP" altLang="en-US" dirty="0"/>
              <a:t> </a:t>
            </a:r>
            <a:r>
              <a:rPr kumimoji="1" lang="ja-JP" altLang="en-US" dirty="0"/>
              <a:t>での </a:t>
            </a:r>
            <a:r>
              <a:rPr kumimoji="1"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C86D14-0286-4D06-A7AA-D17891645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1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</p:spPr>
        <p:txBody>
          <a:bodyPr/>
          <a:lstStyle/>
          <a:p>
            <a:r>
              <a:rPr kumimoji="1" lang="en-US" altLang="ja-JP" dirty="0" err="1"/>
              <a:t>AttnGAN</a:t>
            </a:r>
            <a:r>
              <a:rPr kumimoji="1" lang="ja-JP" altLang="en-US" dirty="0"/>
              <a:t> </a:t>
            </a:r>
            <a:r>
              <a:rPr lang="ja-JP" altLang="en-US" dirty="0"/>
              <a:t>の </a:t>
            </a:r>
            <a:r>
              <a:rPr lang="en-US" altLang="ja-JP" dirty="0"/>
              <a:t>DAMSM</a:t>
            </a:r>
            <a:r>
              <a:rPr lang="ja-JP" altLang="en-US" dirty="0"/>
              <a:t> </a:t>
            </a:r>
            <a:r>
              <a:rPr kumimoji="1" lang="ja-JP" altLang="en-US" dirty="0"/>
              <a:t>での </a:t>
            </a:r>
            <a:r>
              <a:rPr kumimoji="1" lang="en-US" altLang="ja-JP" dirty="0"/>
              <a:t>Attention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5FA6012-F86B-47A0-A246-01A446B8E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947" y="2115903"/>
            <a:ext cx="3856949" cy="38569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923830-293E-424C-8D6D-3E2B9CF4EA1B}"/>
              </a:ext>
            </a:extLst>
          </p:cNvPr>
          <p:cNvSpPr txBox="1"/>
          <p:nvPr/>
        </p:nvSpPr>
        <p:spPr>
          <a:xfrm>
            <a:off x="1221760" y="5928312"/>
            <a:ext cx="6848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“Emerald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blue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hair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girl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is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very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very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cute!”</a:t>
            </a:r>
            <a:endParaRPr kumimoji="1" lang="ja-JP" altLang="en-US" sz="2400" dirty="0">
              <a:solidFill>
                <a:schemeClr val="bg1"/>
              </a:solidFill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704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</p:spPr>
        <p:txBody>
          <a:bodyPr/>
          <a:lstStyle/>
          <a:p>
            <a:r>
              <a:rPr lang="en-US" altLang="ja-JP" dirty="0" err="1"/>
              <a:t>AttnGAN</a:t>
            </a:r>
            <a:r>
              <a:rPr lang="ja-JP" altLang="en-US" dirty="0"/>
              <a:t> の </a:t>
            </a:r>
            <a:r>
              <a:rPr lang="en-US" altLang="ja-JP" dirty="0"/>
              <a:t>DAMSM</a:t>
            </a:r>
            <a:r>
              <a:rPr lang="ja-JP" altLang="en-US" dirty="0"/>
              <a:t> での </a:t>
            </a:r>
            <a:r>
              <a:rPr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5FA6012-F86B-47A0-A246-01A446B8E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947" y="2115903"/>
            <a:ext cx="3856949" cy="38569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923830-293E-424C-8D6D-3E2B9CF4EA1B}"/>
              </a:ext>
            </a:extLst>
          </p:cNvPr>
          <p:cNvSpPr txBox="1"/>
          <p:nvPr/>
        </p:nvSpPr>
        <p:spPr>
          <a:xfrm>
            <a:off x="1221760" y="5928312"/>
            <a:ext cx="687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“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Emerald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blue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hair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girl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is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very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very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cute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!”</a:t>
            </a:r>
            <a:endParaRPr kumimoji="1" lang="ja-JP" altLang="en-US" sz="2400" dirty="0">
              <a:solidFill>
                <a:schemeClr val="bg1"/>
              </a:solidFill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8119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</p:spPr>
        <p:txBody>
          <a:bodyPr/>
          <a:lstStyle/>
          <a:p>
            <a:r>
              <a:rPr lang="en-US" altLang="ja-JP" dirty="0" err="1"/>
              <a:t>AttnGAN</a:t>
            </a:r>
            <a:r>
              <a:rPr lang="ja-JP" altLang="en-US" dirty="0"/>
              <a:t> の </a:t>
            </a:r>
            <a:r>
              <a:rPr lang="en-US" altLang="ja-JP" dirty="0"/>
              <a:t>DAMSM</a:t>
            </a:r>
            <a:r>
              <a:rPr lang="ja-JP" altLang="en-US" dirty="0"/>
              <a:t> での </a:t>
            </a:r>
            <a:r>
              <a:rPr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5FA6012-F86B-47A0-A246-01A446B8E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947" y="2115903"/>
            <a:ext cx="3856949" cy="38569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923830-293E-424C-8D6D-3E2B9CF4EA1B}"/>
              </a:ext>
            </a:extLst>
          </p:cNvPr>
          <p:cNvSpPr txBox="1"/>
          <p:nvPr/>
        </p:nvSpPr>
        <p:spPr>
          <a:xfrm>
            <a:off x="1221760" y="5928312"/>
            <a:ext cx="687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“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Emerald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blue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rgbClr val="FFC000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hair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girl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is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very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very</a:t>
            </a:r>
            <a:r>
              <a:rPr kumimoji="1" lang="ja-JP" altLang="en-US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 </a:t>
            </a:r>
            <a:r>
              <a:rPr kumimoji="1" lang="en-US" altLang="ja-JP" sz="2400" u="sng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cute</a:t>
            </a:r>
            <a:r>
              <a:rPr kumimoji="1" lang="en-US" altLang="ja-JP" sz="2400" dirty="0">
                <a:solidFill>
                  <a:schemeClr val="bg1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!”</a:t>
            </a:r>
            <a:endParaRPr kumimoji="1" lang="ja-JP" altLang="en-US" sz="2400" dirty="0">
              <a:solidFill>
                <a:schemeClr val="bg1"/>
              </a:solidFill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074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9DF6C-C0C6-4459-8478-D673632A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42" name="コンテンツ プレースホルダー 41">
            <a:extLst>
              <a:ext uri="{FF2B5EF4-FFF2-40B4-BE49-F238E27FC236}">
                <a16:creationId xmlns:a16="http://schemas.microsoft.com/office/drawing/2014/main" id="{28FAC1A4-014C-4855-908A-653BB510F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人工知能の発達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3B117A-1D0B-47F2-92F3-799C2912D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7431E1-E50A-47A1-BB6F-860AAE1B0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7785" y="1242002"/>
            <a:ext cx="3086106" cy="50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81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6854A24-A638-4F8B-B67C-7FAC77681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8971"/>
            <a:ext cx="9144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AttnGAN</a:t>
            </a:r>
            <a:r>
              <a:rPr lang="ja-JP" altLang="en-US" dirty="0"/>
              <a:t> での </a:t>
            </a:r>
            <a:r>
              <a:rPr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C86D14-0286-4D06-A7AA-D17891645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7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黒い背景と白い文字&#10;&#10;自動的に生成された説明">
            <a:extLst>
              <a:ext uri="{FF2B5EF4-FFF2-40B4-BE49-F238E27FC236}">
                <a16:creationId xmlns:a16="http://schemas.microsoft.com/office/drawing/2014/main" id="{5721B8A3-36B0-4E09-AC14-84EC5D8C7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AttnGAN</a:t>
            </a:r>
            <a:r>
              <a:rPr kumimoji="1" lang="ja-JP" altLang="en-US" dirty="0"/>
              <a:t> での </a:t>
            </a:r>
            <a:r>
              <a:rPr kumimoji="1"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2E79C75-941A-4561-A8B2-886E2F8EA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08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721B8A3-36B0-4E09-AC14-84EC5D8C7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AttnGAN</a:t>
            </a:r>
            <a:r>
              <a:rPr kumimoji="1" lang="ja-JP" altLang="en-US" dirty="0"/>
              <a:t> での </a:t>
            </a:r>
            <a:r>
              <a:rPr kumimoji="1"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2E79C75-941A-4561-A8B2-886E2F8EA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03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721B8A3-36B0-4E09-AC14-84EC5D8C7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AttnGAN</a:t>
            </a:r>
            <a:r>
              <a:rPr kumimoji="1" lang="ja-JP" altLang="en-US" dirty="0"/>
              <a:t> での </a:t>
            </a:r>
            <a:r>
              <a:rPr kumimoji="1"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2E79C75-941A-4561-A8B2-886E2F8EA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37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721B8A3-36B0-4E09-AC14-84EC5D8C7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9143998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AttnGAN</a:t>
            </a:r>
            <a:r>
              <a:rPr kumimoji="1" lang="ja-JP" altLang="en-US" dirty="0"/>
              <a:t> での </a:t>
            </a:r>
            <a:r>
              <a:rPr kumimoji="1"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2E79C75-941A-4561-A8B2-886E2F8EA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F7222DAE-1C67-47D7-A800-DBD895674284}"/>
              </a:ext>
            </a:extLst>
          </p:cNvPr>
          <p:cNvCxnSpPr/>
          <p:nvPr/>
        </p:nvCxnSpPr>
        <p:spPr>
          <a:xfrm>
            <a:off x="3911138" y="5141422"/>
            <a:ext cx="73152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B17D0F1-990B-4C78-A723-03B4251A2C6D}"/>
              </a:ext>
            </a:extLst>
          </p:cNvPr>
          <p:cNvCxnSpPr/>
          <p:nvPr/>
        </p:nvCxnSpPr>
        <p:spPr>
          <a:xfrm>
            <a:off x="4143895" y="5648497"/>
            <a:ext cx="49876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67A07E1-529C-4B9A-8A10-A30C71739235}"/>
                  </a:ext>
                </a:extLst>
              </p:cNvPr>
              <p:cNvSpPr txBox="1"/>
              <p:nvPr/>
            </p:nvSpPr>
            <p:spPr>
              <a:xfrm>
                <a:off x="4061347" y="4804755"/>
                <a:ext cx="510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ja-JP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67A07E1-529C-4B9A-8A10-A30C71739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347" y="4804755"/>
                <a:ext cx="5106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E8D5E05-845F-4BF5-B110-962F52EBE9E7}"/>
                  </a:ext>
                </a:extLst>
              </p:cNvPr>
              <p:cNvSpPr txBox="1"/>
              <p:nvPr/>
            </p:nvSpPr>
            <p:spPr>
              <a:xfrm>
                <a:off x="4202059" y="5319757"/>
                <a:ext cx="459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ja-JP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E8D5E05-845F-4BF5-B110-962F52EBE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059" y="5319757"/>
                <a:ext cx="4590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122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721B8A3-36B0-4E09-AC14-84EC5D8C7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9143998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AttnGAN</a:t>
            </a:r>
            <a:r>
              <a:rPr kumimoji="1" lang="ja-JP" altLang="en-US" dirty="0"/>
              <a:t> での </a:t>
            </a:r>
            <a:r>
              <a:rPr kumimoji="1" lang="en-US" altLang="ja-JP" dirty="0"/>
              <a:t>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2E79C75-941A-4561-A8B2-886E2F8EA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F7222DAE-1C67-47D7-A800-DBD895674284}"/>
              </a:ext>
            </a:extLst>
          </p:cNvPr>
          <p:cNvCxnSpPr/>
          <p:nvPr/>
        </p:nvCxnSpPr>
        <p:spPr>
          <a:xfrm>
            <a:off x="3911138" y="5141422"/>
            <a:ext cx="73152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B17D0F1-990B-4C78-A723-03B4251A2C6D}"/>
              </a:ext>
            </a:extLst>
          </p:cNvPr>
          <p:cNvCxnSpPr/>
          <p:nvPr/>
        </p:nvCxnSpPr>
        <p:spPr>
          <a:xfrm>
            <a:off x="4143895" y="5648497"/>
            <a:ext cx="49876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67A07E1-529C-4B9A-8A10-A30C71739235}"/>
                  </a:ext>
                </a:extLst>
              </p:cNvPr>
              <p:cNvSpPr txBox="1"/>
              <p:nvPr/>
            </p:nvSpPr>
            <p:spPr>
              <a:xfrm>
                <a:off x="4061347" y="4804755"/>
                <a:ext cx="510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ja-JP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67A07E1-529C-4B9A-8A10-A30C71739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347" y="4804755"/>
                <a:ext cx="5106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E8D5E05-845F-4BF5-B110-962F52EBE9E7}"/>
                  </a:ext>
                </a:extLst>
              </p:cNvPr>
              <p:cNvSpPr txBox="1"/>
              <p:nvPr/>
            </p:nvSpPr>
            <p:spPr>
              <a:xfrm>
                <a:off x="4202059" y="5319757"/>
                <a:ext cx="459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ja-JP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E8D5E05-845F-4BF5-B110-962F52EBE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059" y="5319757"/>
                <a:ext cx="4590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D4444A1-6097-4824-8392-606542BA9CB5}"/>
                  </a:ext>
                </a:extLst>
              </p:cNvPr>
              <p:cNvSpPr txBox="1"/>
              <p:nvPr/>
            </p:nvSpPr>
            <p:spPr>
              <a:xfrm>
                <a:off x="3041324" y="6067915"/>
                <a:ext cx="30613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 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 </m:t>
                      </m:r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𝐷𝐴𝑀𝑆𝑀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D4444A1-6097-4824-8392-606542BA9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24" y="6067915"/>
                <a:ext cx="306135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539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38243"/>
            <a:ext cx="8411441" cy="4351338"/>
          </a:xfrm>
        </p:spPr>
        <p:txBody>
          <a:bodyPr/>
          <a:lstStyle/>
          <a:p>
            <a:r>
              <a:rPr lang="ja-JP" altLang="en-US" dirty="0"/>
              <a:t>従来手法での </a:t>
            </a:r>
            <a:r>
              <a:rPr lang="en-US" altLang="ja-JP" dirty="0"/>
              <a:t>Embedding</a:t>
            </a:r>
          </a:p>
          <a:p>
            <a:pPr lvl="2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68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38243"/>
            <a:ext cx="8411441" cy="4351338"/>
          </a:xfrm>
        </p:spPr>
        <p:txBody>
          <a:bodyPr/>
          <a:lstStyle/>
          <a:p>
            <a:r>
              <a:rPr lang="ja-JP" altLang="en-US" dirty="0"/>
              <a:t>従来手法での </a:t>
            </a:r>
            <a:r>
              <a:rPr lang="en-US" altLang="ja-JP" dirty="0"/>
              <a:t>Embedding</a:t>
            </a:r>
          </a:p>
          <a:p>
            <a:pPr lvl="1"/>
            <a:r>
              <a:rPr lang="en-US" altLang="ja-JP" dirty="0" err="1"/>
              <a:t>torch.nn.Embedding</a:t>
            </a:r>
            <a:endParaRPr lang="en-US" altLang="ja-JP" dirty="0"/>
          </a:p>
          <a:p>
            <a:pPr lvl="2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88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38243"/>
            <a:ext cx="8411441" cy="4351338"/>
          </a:xfrm>
        </p:spPr>
        <p:txBody>
          <a:bodyPr/>
          <a:lstStyle/>
          <a:p>
            <a:r>
              <a:rPr lang="ja-JP" altLang="en-US" dirty="0"/>
              <a:t>従来手法での </a:t>
            </a:r>
            <a:r>
              <a:rPr lang="en-US" altLang="ja-JP" dirty="0"/>
              <a:t>Embedding</a:t>
            </a:r>
          </a:p>
          <a:p>
            <a:pPr lvl="1"/>
            <a:r>
              <a:rPr lang="en-US" altLang="ja-JP" dirty="0" err="1"/>
              <a:t>torch.nn.Embedding</a:t>
            </a:r>
            <a:endParaRPr lang="en-US" altLang="ja-JP" dirty="0"/>
          </a:p>
          <a:p>
            <a:pPr lvl="2"/>
            <a:r>
              <a:rPr lang="en-US" altLang="ja-JP" dirty="0" err="1"/>
              <a:t>PyTorch</a:t>
            </a:r>
            <a:r>
              <a:rPr lang="en-US" altLang="ja-JP" dirty="0"/>
              <a:t> </a:t>
            </a:r>
            <a:r>
              <a:rPr lang="ja-JP" altLang="en-US" dirty="0"/>
              <a:t>の標準 </a:t>
            </a:r>
            <a:r>
              <a:rPr lang="en-US" altLang="ja-JP" dirty="0"/>
              <a:t>Embedding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5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38243"/>
            <a:ext cx="8411441" cy="4351338"/>
          </a:xfrm>
        </p:spPr>
        <p:txBody>
          <a:bodyPr/>
          <a:lstStyle/>
          <a:p>
            <a:r>
              <a:rPr lang="ja-JP" altLang="en-US" dirty="0"/>
              <a:t>従来手法での </a:t>
            </a:r>
            <a:r>
              <a:rPr lang="en-US" altLang="ja-JP" dirty="0"/>
              <a:t>Embedding</a:t>
            </a:r>
          </a:p>
          <a:p>
            <a:pPr lvl="1"/>
            <a:r>
              <a:rPr lang="en-US" altLang="ja-JP" dirty="0" err="1"/>
              <a:t>torch.nn.Embedding</a:t>
            </a:r>
            <a:endParaRPr lang="en-US" altLang="ja-JP" dirty="0"/>
          </a:p>
          <a:p>
            <a:pPr lvl="2"/>
            <a:r>
              <a:rPr lang="en-US" altLang="ja-JP" dirty="0" err="1"/>
              <a:t>PyTorch</a:t>
            </a:r>
            <a:r>
              <a:rPr lang="en-US" altLang="ja-JP" dirty="0"/>
              <a:t> </a:t>
            </a:r>
            <a:r>
              <a:rPr lang="ja-JP" altLang="en-US" dirty="0"/>
              <a:t>の標準 </a:t>
            </a:r>
            <a:r>
              <a:rPr lang="en-US" altLang="ja-JP" dirty="0"/>
              <a:t>Embedding</a:t>
            </a:r>
            <a:r>
              <a:rPr lang="ja-JP" altLang="en-US" dirty="0"/>
              <a:t> </a:t>
            </a:r>
            <a:endParaRPr lang="en-US" altLang="ja-JP" dirty="0"/>
          </a:p>
          <a:p>
            <a:pPr lvl="2"/>
            <a:r>
              <a:rPr lang="ja-JP" altLang="en-US" dirty="0"/>
              <a:t>入力の総種類数と出力したい次元数を与えると，何でもとりあえず </a:t>
            </a:r>
            <a:r>
              <a:rPr lang="en-US" altLang="ja-JP" dirty="0"/>
              <a:t>Embedding </a:t>
            </a:r>
            <a:r>
              <a:rPr lang="ja-JP" altLang="en-US" dirty="0"/>
              <a:t>してくれる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2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4AC402C3-0616-47B9-9DAD-02DAE52C6E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sz="4000" dirty="0"/>
              <a:t>はじめに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A14B4C2-C3AB-4A38-B1DC-A822A17E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人工知能の発達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        ↓</a:t>
            </a:r>
            <a:endParaRPr kumimoji="1" lang="en-US" altLang="ja-JP" dirty="0"/>
          </a:p>
          <a:p>
            <a:r>
              <a:rPr lang="ja-JP" altLang="en-US" dirty="0"/>
              <a:t>人工知能による</a:t>
            </a:r>
            <a:r>
              <a:rPr lang="ja-JP" altLang="en-US" dirty="0">
                <a:solidFill>
                  <a:srgbClr val="FFC000"/>
                </a:solidFill>
              </a:rPr>
              <a:t>創作</a:t>
            </a:r>
            <a:endParaRPr lang="en-US" altLang="ja-JP" dirty="0">
              <a:solidFill>
                <a:srgbClr val="FFC000"/>
              </a:solidFill>
            </a:endParaRPr>
          </a:p>
          <a:p>
            <a:pPr lvl="1"/>
            <a:r>
              <a:rPr kumimoji="1" lang="ja-JP" altLang="en-US" dirty="0"/>
              <a:t>画像生成</a:t>
            </a:r>
            <a:endParaRPr kumimoji="1" lang="en-US" altLang="ja-JP" dirty="0"/>
          </a:p>
          <a:p>
            <a:pPr lvl="1"/>
            <a:r>
              <a:rPr lang="ja-JP" altLang="en-US" dirty="0"/>
              <a:t>文章生成</a:t>
            </a:r>
            <a:endParaRPr lang="en-US" altLang="ja-JP" dirty="0"/>
          </a:p>
          <a:p>
            <a:pPr lvl="1"/>
            <a:r>
              <a:rPr kumimoji="1" lang="ja-JP" altLang="en-US" dirty="0"/>
              <a:t>音楽生成</a:t>
            </a:r>
            <a:endParaRPr kumimoji="1" lang="en-US" altLang="ja-JP" dirty="0"/>
          </a:p>
          <a:p>
            <a:pPr marL="685800" lvl="2" indent="0">
              <a:buNone/>
            </a:pPr>
            <a:r>
              <a:rPr lang="ja-JP" altLang="en-US" dirty="0"/>
              <a:t>・</a:t>
            </a:r>
            <a:r>
              <a:rPr lang="ja-JP" altLang="en-US"/>
              <a:t>・・</a:t>
            </a:r>
            <a:r>
              <a:rPr lang="en-US" altLang="ja-JP"/>
              <a:t>etc</a:t>
            </a:r>
            <a:endParaRPr kumimoji="1" lang="ja-JP" altLang="en-US" dirty="0"/>
          </a:p>
        </p:txBody>
      </p:sp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5D5EE5B2-684C-4278-8C5A-548527255E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B21A650B-E957-48AA-8267-E7278264C411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5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CFCBC8-BD07-4FD2-BD6D-95D28EA969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619" y="1729420"/>
            <a:ext cx="4131694" cy="42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55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38243"/>
            <a:ext cx="8411441" cy="4351338"/>
          </a:xfrm>
        </p:spPr>
        <p:txBody>
          <a:bodyPr/>
          <a:lstStyle/>
          <a:p>
            <a:r>
              <a:rPr lang="ja-JP" altLang="en-US" dirty="0"/>
              <a:t>従来手法での </a:t>
            </a:r>
            <a:r>
              <a:rPr lang="en-US" altLang="ja-JP" dirty="0"/>
              <a:t>Embedding</a:t>
            </a:r>
          </a:p>
          <a:p>
            <a:pPr lvl="1"/>
            <a:r>
              <a:rPr lang="en-US" altLang="ja-JP" dirty="0" err="1"/>
              <a:t>torch.nn.Embedding</a:t>
            </a:r>
            <a:endParaRPr lang="en-US" altLang="ja-JP" dirty="0"/>
          </a:p>
          <a:p>
            <a:pPr lvl="2"/>
            <a:r>
              <a:rPr lang="en-US" altLang="ja-JP" dirty="0" err="1"/>
              <a:t>PyTorch</a:t>
            </a:r>
            <a:r>
              <a:rPr lang="en-US" altLang="ja-JP" dirty="0"/>
              <a:t> </a:t>
            </a:r>
            <a:r>
              <a:rPr lang="ja-JP" altLang="en-US" dirty="0"/>
              <a:t>の標準 </a:t>
            </a:r>
            <a:r>
              <a:rPr lang="en-US" altLang="ja-JP" dirty="0"/>
              <a:t>Embedding</a:t>
            </a:r>
            <a:r>
              <a:rPr lang="ja-JP" altLang="en-US" dirty="0"/>
              <a:t> </a:t>
            </a:r>
            <a:endParaRPr lang="en-US" altLang="ja-JP" dirty="0"/>
          </a:p>
          <a:p>
            <a:pPr lvl="2"/>
            <a:r>
              <a:rPr lang="ja-JP" altLang="en-US" dirty="0"/>
              <a:t>入力の総種類数と出力したい次元数を与えると，何でもとりあえず </a:t>
            </a:r>
            <a:r>
              <a:rPr lang="en-US" altLang="ja-JP" dirty="0"/>
              <a:t>Embedding </a:t>
            </a:r>
            <a:r>
              <a:rPr lang="ja-JP" altLang="en-US" dirty="0"/>
              <a:t>してくれる</a:t>
            </a:r>
            <a:endParaRPr lang="en-US" altLang="ja-JP" dirty="0"/>
          </a:p>
          <a:p>
            <a:pPr lvl="2"/>
            <a:r>
              <a:rPr lang="ja-JP" altLang="en-US" dirty="0"/>
              <a:t>単語 </a:t>
            </a:r>
            <a:r>
              <a:rPr lang="en-US" altLang="ja-JP" dirty="0"/>
              <a:t>Embedding</a:t>
            </a:r>
            <a:r>
              <a:rPr lang="ja-JP" altLang="en-US" dirty="0"/>
              <a:t> ならば，大規模コーパスで</a:t>
            </a:r>
            <a:br>
              <a:rPr lang="en-US" altLang="ja-JP" dirty="0"/>
            </a:br>
            <a:r>
              <a:rPr lang="ja-JP" altLang="en-US" dirty="0"/>
              <a:t>事前学習済みの自然言語処理に</a:t>
            </a:r>
            <a:br>
              <a:rPr lang="en-US" altLang="ja-JP" dirty="0"/>
            </a:br>
            <a:r>
              <a:rPr lang="ja-JP" altLang="en-US" dirty="0"/>
              <a:t>基づいたモデルが公開されている</a:t>
            </a:r>
            <a:r>
              <a:rPr lang="en-US" altLang="ja-JP" dirty="0"/>
              <a:t> </a:t>
            </a:r>
          </a:p>
          <a:p>
            <a:pPr lvl="2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3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自然言語処理に基づく </a:t>
            </a:r>
            <a:r>
              <a:rPr lang="en-US" altLang="ja-JP" dirty="0"/>
              <a:t>Embedding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3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5057906"/>
          </a:xfrm>
        </p:spPr>
        <p:txBody>
          <a:bodyPr>
            <a:normAutofit/>
          </a:bodyPr>
          <a:lstStyle/>
          <a:p>
            <a:r>
              <a:rPr lang="ja-JP" altLang="en-US" dirty="0"/>
              <a:t>自然言語処理に基づく </a:t>
            </a:r>
            <a:r>
              <a:rPr lang="en-US" altLang="ja-JP" dirty="0"/>
              <a:t>Embedding</a:t>
            </a:r>
          </a:p>
          <a:p>
            <a:pPr lvl="1"/>
            <a:r>
              <a:rPr lang="en-US" altLang="ja-JP" dirty="0"/>
              <a:t>SVD</a:t>
            </a:r>
          </a:p>
          <a:p>
            <a:pPr lvl="1"/>
            <a:r>
              <a:rPr lang="en-US" altLang="ja-JP" dirty="0"/>
              <a:t>Word2Vec</a:t>
            </a:r>
          </a:p>
          <a:p>
            <a:pPr lvl="1"/>
            <a:r>
              <a:rPr lang="en-US" altLang="ja-JP" dirty="0" err="1"/>
              <a:t>GloVe</a:t>
            </a:r>
            <a:endParaRPr lang="en-US" altLang="ja-JP" dirty="0"/>
          </a:p>
          <a:p>
            <a:pPr lvl="1"/>
            <a:r>
              <a:rPr lang="en-US" altLang="ja-JP" dirty="0" err="1"/>
              <a:t>fastText</a:t>
            </a:r>
            <a:endParaRPr lang="en-US" altLang="ja-JP" dirty="0"/>
          </a:p>
          <a:p>
            <a:pPr lvl="1"/>
            <a:r>
              <a:rPr lang="en-US" altLang="ja-JP" dirty="0" err="1"/>
              <a:t>ConceptNet</a:t>
            </a:r>
            <a:r>
              <a:rPr lang="en-US" altLang="ja-JP" dirty="0"/>
              <a:t> </a:t>
            </a:r>
            <a:r>
              <a:rPr lang="en-US" altLang="ja-JP" dirty="0" err="1"/>
              <a:t>Numberbatch</a:t>
            </a:r>
            <a:endParaRPr lang="en-US" altLang="ja-JP" dirty="0"/>
          </a:p>
          <a:p>
            <a:pPr lvl="1"/>
            <a:r>
              <a:rPr lang="en-US" altLang="ja-JP" dirty="0"/>
              <a:t>Elmo</a:t>
            </a:r>
          </a:p>
          <a:p>
            <a:pPr lvl="1"/>
            <a:r>
              <a:rPr lang="en-US" altLang="ja-JP" dirty="0"/>
              <a:t>BERT</a:t>
            </a:r>
          </a:p>
          <a:p>
            <a:pPr marL="685800" lvl="2" indent="0">
              <a:buNone/>
            </a:pPr>
            <a:r>
              <a:rPr lang="en-US" altLang="ja-JP" dirty="0"/>
              <a:t>etc...</a:t>
            </a:r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1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5057906"/>
          </a:xfrm>
        </p:spPr>
        <p:txBody>
          <a:bodyPr>
            <a:normAutofit/>
          </a:bodyPr>
          <a:lstStyle/>
          <a:p>
            <a:r>
              <a:rPr lang="ja-JP" altLang="en-US" dirty="0"/>
              <a:t>自然言語処理に基づく </a:t>
            </a:r>
            <a:r>
              <a:rPr lang="en-US" altLang="ja-JP" dirty="0"/>
              <a:t>Embedding</a:t>
            </a:r>
          </a:p>
          <a:p>
            <a:pPr lvl="1"/>
            <a:r>
              <a:rPr lang="en-US" altLang="ja-JP" dirty="0"/>
              <a:t>SVD</a:t>
            </a:r>
          </a:p>
          <a:p>
            <a:pPr lvl="1"/>
            <a:r>
              <a:rPr lang="en-US" altLang="ja-JP" i="1" u="sng" dirty="0">
                <a:solidFill>
                  <a:srgbClr val="FFC000"/>
                </a:solidFill>
              </a:rPr>
              <a:t>Word2Vec</a:t>
            </a:r>
          </a:p>
          <a:p>
            <a:pPr lvl="1"/>
            <a:r>
              <a:rPr lang="en-US" altLang="ja-JP" i="1" u="sng" dirty="0" err="1">
                <a:solidFill>
                  <a:srgbClr val="FFC000"/>
                </a:solidFill>
              </a:rPr>
              <a:t>GloVe</a:t>
            </a:r>
            <a:endParaRPr lang="en-US" altLang="ja-JP" i="1" u="sng" dirty="0">
              <a:solidFill>
                <a:srgbClr val="FFC000"/>
              </a:solidFill>
            </a:endParaRPr>
          </a:p>
          <a:p>
            <a:pPr lvl="1"/>
            <a:r>
              <a:rPr lang="en-US" altLang="ja-JP" i="1" u="sng" dirty="0" err="1">
                <a:solidFill>
                  <a:srgbClr val="FFC000"/>
                </a:solidFill>
              </a:rPr>
              <a:t>fastText</a:t>
            </a:r>
            <a:endParaRPr lang="en-US" altLang="ja-JP" i="1" u="sng" dirty="0">
              <a:solidFill>
                <a:srgbClr val="FFC000"/>
              </a:solidFill>
            </a:endParaRPr>
          </a:p>
          <a:p>
            <a:pPr lvl="1"/>
            <a:r>
              <a:rPr lang="en-US" altLang="ja-JP" i="1" u="sng" dirty="0" err="1">
                <a:solidFill>
                  <a:srgbClr val="FFC000"/>
                </a:solidFill>
              </a:rPr>
              <a:t>ConceptNet</a:t>
            </a:r>
            <a:r>
              <a:rPr lang="en-US" altLang="ja-JP" i="1" u="sng" dirty="0">
                <a:solidFill>
                  <a:srgbClr val="FFC000"/>
                </a:solidFill>
              </a:rPr>
              <a:t> </a:t>
            </a:r>
            <a:r>
              <a:rPr lang="en-US" altLang="ja-JP" i="1" u="sng" dirty="0" err="1">
                <a:solidFill>
                  <a:srgbClr val="FFC000"/>
                </a:solidFill>
              </a:rPr>
              <a:t>Numberbatch</a:t>
            </a:r>
            <a:endParaRPr lang="en-US" altLang="ja-JP" i="1" u="sng" dirty="0">
              <a:solidFill>
                <a:srgbClr val="FFC000"/>
              </a:solidFill>
            </a:endParaRPr>
          </a:p>
          <a:p>
            <a:pPr lvl="1"/>
            <a:r>
              <a:rPr lang="en-US" altLang="ja-JP" dirty="0"/>
              <a:t>Elmo</a:t>
            </a:r>
          </a:p>
          <a:p>
            <a:pPr lvl="1"/>
            <a:r>
              <a:rPr lang="en-US" altLang="ja-JP" dirty="0"/>
              <a:t>BERT</a:t>
            </a:r>
          </a:p>
          <a:p>
            <a:pPr marL="685800" lvl="2" indent="0">
              <a:buNone/>
            </a:pPr>
            <a:r>
              <a:rPr lang="en-US" altLang="ja-JP" dirty="0"/>
              <a:t>etc...</a:t>
            </a:r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6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自然言語処理に基づく </a:t>
            </a:r>
            <a:r>
              <a:rPr lang="en-US" altLang="ja-JP" dirty="0"/>
              <a:t>Embedding</a:t>
            </a:r>
          </a:p>
          <a:p>
            <a:pPr lvl="1"/>
            <a:r>
              <a:rPr lang="en-US" altLang="ja-JP" dirty="0"/>
              <a:t>Word2Vec</a:t>
            </a:r>
          </a:p>
          <a:p>
            <a:pPr lvl="2"/>
            <a:r>
              <a:rPr lang="ja-JP" altLang="en-US" dirty="0"/>
              <a:t>各単語の意味をベクトル表現化する手法</a:t>
            </a:r>
            <a:endParaRPr lang="en-US" altLang="ja-JP" dirty="0"/>
          </a:p>
          <a:p>
            <a:pPr lvl="2"/>
            <a:r>
              <a:rPr lang="ja-JP" altLang="en-US" dirty="0"/>
              <a:t>ベクトル表現のため，演算が可能</a:t>
            </a:r>
            <a:endParaRPr lang="en-US" altLang="ja-JP" dirty="0"/>
          </a:p>
          <a:p>
            <a:pPr marL="1028700" lvl="3" indent="0">
              <a:buNone/>
            </a:pPr>
            <a:r>
              <a:rPr lang="en-US" altLang="ja-JP" dirty="0"/>
              <a:t>ex)[king]-[man]+[woman]=[queen]</a:t>
            </a:r>
          </a:p>
          <a:p>
            <a:pPr marL="1028700" lvl="3" indent="0">
              <a:buNone/>
            </a:pPr>
            <a:endParaRPr lang="en-US" altLang="ja-JP" dirty="0"/>
          </a:p>
          <a:p>
            <a:pPr lvl="2"/>
            <a:r>
              <a:rPr lang="ja-JP" altLang="en-US" dirty="0"/>
              <a:t>事前学習済みの公開モデル</a:t>
            </a:r>
            <a:endParaRPr lang="en-US" altLang="ja-JP" dirty="0"/>
          </a:p>
          <a:p>
            <a:pPr marL="1028700" lvl="3" indent="0">
              <a:buNone/>
            </a:pPr>
            <a:r>
              <a:rPr lang="ja-JP" altLang="en-US" dirty="0"/>
              <a:t>コーパス：</a:t>
            </a:r>
            <a:r>
              <a:rPr lang="en-US" altLang="ja-JP" dirty="0"/>
              <a:t>Google News</a:t>
            </a:r>
          </a:p>
          <a:p>
            <a:pPr marL="1028700" lvl="3" indent="0">
              <a:buNone/>
            </a:pPr>
            <a:r>
              <a:rPr lang="ja-JP" altLang="en-US" dirty="0"/>
              <a:t>語彙数：</a:t>
            </a:r>
            <a:r>
              <a:rPr lang="en-US" altLang="ja-JP" dirty="0"/>
              <a:t>3000000</a:t>
            </a:r>
            <a:r>
              <a:rPr lang="ja-JP" altLang="en-US" dirty="0"/>
              <a:t>語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EF388E-D527-4B07-B9C7-7693E87D05E7}"/>
              </a:ext>
            </a:extLst>
          </p:cNvPr>
          <p:cNvSpPr txBox="1"/>
          <p:nvPr/>
        </p:nvSpPr>
        <p:spPr>
          <a:xfrm>
            <a:off x="997175" y="5615133"/>
            <a:ext cx="6517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Tomas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Mikolov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, Ilya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Sutskever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, Kai Chen, Greg S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Corrado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, and Jeff Dean.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Distributed representations of words and phrases and their compositionality.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In C.J.C. Burges, L.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Bottou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, M. Welling, Z.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Ghahramani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, and K.Q. Weinberger, editors,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Advances in Neural Information Processing Sys-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tems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 26,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2013.</a:t>
            </a:r>
          </a:p>
        </p:txBody>
      </p:sp>
    </p:spTree>
    <p:extLst>
      <p:ext uri="{BB962C8B-B14F-4D97-AF65-F5344CB8AC3E}">
        <p14:creationId xmlns:p14="http://schemas.microsoft.com/office/powerpoint/2010/main" val="3831018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自然言語処理に基づく </a:t>
            </a:r>
            <a:r>
              <a:rPr lang="en-US" altLang="ja-JP" dirty="0"/>
              <a:t>Embedding</a:t>
            </a:r>
          </a:p>
          <a:p>
            <a:pPr lvl="1"/>
            <a:r>
              <a:rPr lang="en-US" altLang="ja-JP" dirty="0" err="1"/>
              <a:t>GloVe</a:t>
            </a:r>
            <a:endParaRPr lang="en-US" altLang="ja-JP" dirty="0"/>
          </a:p>
          <a:p>
            <a:pPr lvl="2"/>
            <a:r>
              <a:rPr lang="en-US" altLang="ja-JP" dirty="0"/>
              <a:t>SVD</a:t>
            </a:r>
            <a:r>
              <a:rPr lang="ja-JP" altLang="en-US" dirty="0"/>
              <a:t> と </a:t>
            </a:r>
            <a:r>
              <a:rPr lang="en-US" altLang="ja-JP" dirty="0"/>
              <a:t>Word2Vec </a:t>
            </a:r>
            <a:r>
              <a:rPr lang="ja-JP" altLang="en-US" dirty="0"/>
              <a:t>とを組み合わせた手法</a:t>
            </a:r>
            <a:endParaRPr lang="en-US" altLang="ja-JP" dirty="0"/>
          </a:p>
          <a:p>
            <a:pPr lvl="2"/>
            <a:r>
              <a:rPr lang="ja-JP" altLang="en-US" dirty="0"/>
              <a:t>共起行列から統計的に学習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r>
              <a:rPr lang="ja-JP" altLang="en-US" dirty="0"/>
              <a:t>事前学習済みの公開モデル</a:t>
            </a:r>
            <a:endParaRPr lang="en-US" altLang="ja-JP" dirty="0"/>
          </a:p>
          <a:p>
            <a:pPr marL="1028700" lvl="3" indent="0">
              <a:buNone/>
            </a:pPr>
            <a:r>
              <a:rPr lang="ja-JP" altLang="en-US" dirty="0"/>
              <a:t>コーパス：</a:t>
            </a:r>
            <a:r>
              <a:rPr lang="en-US" altLang="ja-JP" dirty="0"/>
              <a:t>Wikipedia2014</a:t>
            </a:r>
          </a:p>
          <a:p>
            <a:pPr marL="1028700" lvl="3" indent="0">
              <a:buNone/>
            </a:pPr>
            <a:r>
              <a:rPr lang="ja-JP" altLang="en-US" dirty="0"/>
              <a:t>語彙数：</a:t>
            </a:r>
            <a:r>
              <a:rPr lang="en-US" altLang="ja-JP" dirty="0"/>
              <a:t>400000</a:t>
            </a:r>
            <a:r>
              <a:rPr lang="ja-JP" altLang="en-US" dirty="0"/>
              <a:t>語</a:t>
            </a:r>
            <a:endParaRPr lang="en-US" altLang="ja-JP" dirty="0"/>
          </a:p>
          <a:p>
            <a:pPr marL="685800" lvl="2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EF388E-D527-4B07-B9C7-7693E87D05E7}"/>
              </a:ext>
            </a:extLst>
          </p:cNvPr>
          <p:cNvSpPr txBox="1"/>
          <p:nvPr/>
        </p:nvSpPr>
        <p:spPr>
          <a:xfrm>
            <a:off x="997175" y="5512813"/>
            <a:ext cx="626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Jeffrey Pennington, Richard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Socher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, and Christopher D. Manning. </a:t>
            </a:r>
          </a:p>
          <a:p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GloVe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: Global Vectors for Word Representation</a:t>
            </a:r>
            <a:r>
              <a:rPr kumimoji="1" lang="ja-JP" altLang="en-US" sz="1200" dirty="0">
                <a:solidFill>
                  <a:schemeClr val="bg1"/>
                </a:solidFill>
                <a:latin typeface="+mj-lt"/>
                <a:ea typeface="+mn-ea"/>
              </a:rPr>
              <a:t>．</a:t>
            </a:r>
            <a:endParaRPr kumimoji="1" lang="en-US" altLang="ja-JP" sz="1200" dirty="0">
              <a:solidFill>
                <a:schemeClr val="bg1"/>
              </a:solidFill>
              <a:latin typeface="+mj-lt"/>
              <a:ea typeface="+mn-ea"/>
            </a:endParaRPr>
          </a:p>
          <a:p>
            <a:r>
              <a:rPr kumimoji="1" lang="en-US" altLang="ja-JP" sz="1200" dirty="0">
                <a:solidFill>
                  <a:schemeClr val="bg1"/>
                </a:solidFill>
                <a:latin typeface="+mj-lt"/>
                <a:ea typeface="+mn-ea"/>
              </a:rPr>
              <a:t>2014</a:t>
            </a:r>
            <a:r>
              <a:rPr kumimoji="1" lang="ja-JP" altLang="en-US" sz="1200" dirty="0">
                <a:solidFill>
                  <a:schemeClr val="bg1"/>
                </a:solidFill>
                <a:latin typeface="+mj-lt"/>
                <a:ea typeface="+mn-ea"/>
              </a:rPr>
              <a:t>．</a:t>
            </a:r>
            <a:endParaRPr lang="en-US" altLang="ja-JP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472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AttnGAN</a:t>
            </a:r>
            <a:r>
              <a:rPr kumimoji="1" lang="ja-JP" altLang="en-US" dirty="0"/>
              <a:t> </a:t>
            </a:r>
            <a:r>
              <a:rPr lang="ja-JP" altLang="en-US" dirty="0"/>
              <a:t>への自然言語処理の導入</a:t>
            </a:r>
            <a:endParaRPr lang="en-US" altLang="ja-JP" dirty="0"/>
          </a:p>
          <a:p>
            <a:pPr lvl="1"/>
            <a:r>
              <a:rPr lang="en-US" altLang="ja-JP" dirty="0" err="1"/>
              <a:t>fasttext</a:t>
            </a:r>
            <a:endParaRPr lang="en-US" altLang="ja-JP" dirty="0"/>
          </a:p>
          <a:p>
            <a:pPr lvl="2"/>
            <a:r>
              <a:rPr lang="ja-JP" altLang="en-US" dirty="0"/>
              <a:t>単語を </a:t>
            </a:r>
            <a:r>
              <a:rPr lang="en-US" altLang="ja-JP" dirty="0" err="1"/>
              <a:t>subword</a:t>
            </a:r>
            <a:r>
              <a:rPr lang="en-US" altLang="ja-JP" dirty="0"/>
              <a:t> </a:t>
            </a:r>
            <a:r>
              <a:rPr lang="ja-JP" altLang="en-US" dirty="0"/>
              <a:t>に分解する手法</a:t>
            </a:r>
            <a:endParaRPr lang="en-US" altLang="ja-JP" dirty="0"/>
          </a:p>
          <a:p>
            <a:pPr lvl="2"/>
            <a:r>
              <a:rPr lang="ja-JP" altLang="en-US" dirty="0"/>
              <a:t>活用形で変化しない基幹部分を扱える</a:t>
            </a:r>
            <a:endParaRPr lang="en-US" altLang="ja-JP" dirty="0"/>
          </a:p>
          <a:p>
            <a:pPr marL="1028700" lvl="3" indent="0">
              <a:buNone/>
            </a:pPr>
            <a:r>
              <a:rPr lang="en-US" altLang="ja-JP" dirty="0"/>
              <a:t>ex)[goes]</a:t>
            </a:r>
            <a:r>
              <a:rPr lang="ja-JP" altLang="en-US" dirty="0"/>
              <a:t>⇒</a:t>
            </a:r>
            <a:r>
              <a:rPr lang="en-US" altLang="ja-JP" dirty="0"/>
              <a:t>[go],[es]</a:t>
            </a:r>
          </a:p>
          <a:p>
            <a:pPr marL="1028700" lvl="3" indent="0">
              <a:buNone/>
            </a:pPr>
            <a:r>
              <a:rPr lang="en-US" altLang="ja-JP" dirty="0"/>
              <a:t>   [going]</a:t>
            </a:r>
            <a:r>
              <a:rPr lang="ja-JP" altLang="en-US" dirty="0"/>
              <a:t>⇒</a:t>
            </a:r>
            <a:r>
              <a:rPr lang="en-US" altLang="ja-JP" dirty="0"/>
              <a:t>[go],[</a:t>
            </a:r>
            <a:r>
              <a:rPr lang="en-US" altLang="ja-JP" dirty="0" err="1"/>
              <a:t>ing</a:t>
            </a:r>
            <a:r>
              <a:rPr lang="en-US" altLang="ja-JP" dirty="0"/>
              <a:t>]</a:t>
            </a:r>
          </a:p>
          <a:p>
            <a:pPr marL="1028700" lvl="3" indent="0">
              <a:buNone/>
            </a:pPr>
            <a:endParaRPr lang="en-US" altLang="ja-JP" dirty="0"/>
          </a:p>
          <a:p>
            <a:pPr lvl="2"/>
            <a:r>
              <a:rPr lang="ja-JP" altLang="en-US" dirty="0"/>
              <a:t>事前学習済みの公開モデル</a:t>
            </a:r>
            <a:endParaRPr lang="en-US" altLang="ja-JP" dirty="0"/>
          </a:p>
          <a:p>
            <a:pPr marL="1028700" lvl="3" indent="0">
              <a:buNone/>
            </a:pPr>
            <a:r>
              <a:rPr lang="ja-JP" altLang="en-US" dirty="0"/>
              <a:t>コーパス：</a:t>
            </a:r>
            <a:r>
              <a:rPr lang="en-US" altLang="ja-JP" dirty="0"/>
              <a:t>Wikipedia2017</a:t>
            </a:r>
            <a:r>
              <a:rPr lang="ja-JP" altLang="en-US" dirty="0"/>
              <a:t>など</a:t>
            </a:r>
            <a:endParaRPr lang="en-US" altLang="ja-JP" dirty="0"/>
          </a:p>
          <a:p>
            <a:pPr marL="1028700" lvl="3" indent="0">
              <a:buNone/>
            </a:pPr>
            <a:r>
              <a:rPr lang="ja-JP" altLang="en-US" dirty="0"/>
              <a:t>語彙数：</a:t>
            </a:r>
            <a:r>
              <a:rPr lang="en-US" altLang="ja-JP" dirty="0"/>
              <a:t>999999</a:t>
            </a:r>
            <a:r>
              <a:rPr lang="ja-JP" altLang="en-US" dirty="0"/>
              <a:t>語</a:t>
            </a:r>
            <a:endParaRPr lang="en-US" altLang="ja-JP" dirty="0"/>
          </a:p>
          <a:p>
            <a:pPr marL="1028700" lvl="3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EF388E-D527-4B07-B9C7-7693E87D05E7}"/>
              </a:ext>
            </a:extLst>
          </p:cNvPr>
          <p:cNvSpPr txBox="1"/>
          <p:nvPr/>
        </p:nvSpPr>
        <p:spPr>
          <a:xfrm>
            <a:off x="934829" y="5889581"/>
            <a:ext cx="6266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Piotr Bojanowski, Edouard Grave, Armand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Joulin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, and Tomas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Mikolov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.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Enriching word vectors with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subword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 information.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Transactions of the Association for Computational Linguistics,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1367487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2"/>
            <a:ext cx="7886700" cy="5249099"/>
          </a:xfrm>
        </p:spPr>
        <p:txBody>
          <a:bodyPr>
            <a:normAutofit/>
          </a:bodyPr>
          <a:lstStyle/>
          <a:p>
            <a:r>
              <a:rPr lang="ja-JP" altLang="en-US" dirty="0"/>
              <a:t>自然言語処理に基づく </a:t>
            </a:r>
            <a:r>
              <a:rPr lang="en-US" altLang="ja-JP" dirty="0"/>
              <a:t>Embedding</a:t>
            </a:r>
          </a:p>
          <a:p>
            <a:pPr lvl="1"/>
            <a:r>
              <a:rPr lang="en-US" altLang="ja-JP" dirty="0" err="1"/>
              <a:t>ConceptNet</a:t>
            </a:r>
            <a:r>
              <a:rPr lang="ja-JP" altLang="en-US" dirty="0"/>
              <a:t> </a:t>
            </a:r>
            <a:r>
              <a:rPr lang="en-US" altLang="ja-JP" dirty="0" err="1"/>
              <a:t>Numberbatch</a:t>
            </a:r>
            <a:endParaRPr lang="en-US" altLang="ja-JP" dirty="0"/>
          </a:p>
          <a:p>
            <a:pPr lvl="2"/>
            <a:r>
              <a:rPr lang="en-US" altLang="ja-JP" dirty="0" err="1"/>
              <a:t>ConceptNet</a:t>
            </a:r>
            <a:r>
              <a:rPr lang="ja-JP" altLang="en-US" dirty="0"/>
              <a:t> と機械学習を合わせた手法</a:t>
            </a:r>
            <a:endParaRPr lang="en-US" altLang="ja-JP" dirty="0"/>
          </a:p>
          <a:p>
            <a:pPr lvl="2"/>
            <a:r>
              <a:rPr lang="ja-JP" altLang="en-US" dirty="0"/>
              <a:t>機械学習で不足しがちな常識的知識の補填</a:t>
            </a:r>
            <a:endParaRPr lang="en-US" altLang="ja-JP" dirty="0"/>
          </a:p>
          <a:p>
            <a:pPr lvl="2"/>
            <a:r>
              <a:rPr lang="en-US" altLang="ja-JP" dirty="0" err="1"/>
              <a:t>ConceptNet</a:t>
            </a:r>
            <a:r>
              <a:rPr lang="ja-JP" altLang="en-US" dirty="0"/>
              <a:t>：知識を蓄積したデータベース</a:t>
            </a:r>
            <a:endParaRPr lang="en-US" altLang="ja-JP" dirty="0"/>
          </a:p>
          <a:p>
            <a:pPr marL="1028700" lvl="3" indent="0">
              <a:buNone/>
            </a:pPr>
            <a:r>
              <a:rPr lang="en-US" altLang="ja-JP" dirty="0"/>
              <a:t>ex)</a:t>
            </a:r>
            <a:r>
              <a:rPr lang="en-US" altLang="ja-JP" i="1" dirty="0" err="1"/>
              <a:t>MadeOf</a:t>
            </a:r>
            <a:r>
              <a:rPr lang="en-US" altLang="ja-JP" dirty="0"/>
              <a:t>(paper, wood)</a:t>
            </a:r>
          </a:p>
          <a:p>
            <a:pPr marL="1028700" lvl="3" indent="0">
              <a:buNone/>
            </a:pPr>
            <a:endParaRPr lang="en-US" altLang="ja-JP" dirty="0"/>
          </a:p>
          <a:p>
            <a:pPr lvl="2"/>
            <a:r>
              <a:rPr lang="ja-JP" altLang="en-US" dirty="0"/>
              <a:t>事前学習済みの公開モデル</a:t>
            </a:r>
            <a:endParaRPr lang="en-US" altLang="ja-JP" dirty="0"/>
          </a:p>
          <a:p>
            <a:pPr marL="1028700" lvl="3" indent="0">
              <a:buNone/>
            </a:pPr>
            <a:r>
              <a:rPr lang="ja-JP" altLang="en-US" dirty="0"/>
              <a:t>コーパス：</a:t>
            </a:r>
            <a:r>
              <a:rPr lang="en-US" altLang="ja-JP" dirty="0" err="1"/>
              <a:t>OpenSubtitles</a:t>
            </a:r>
            <a:r>
              <a:rPr lang="en-US" altLang="ja-JP" dirty="0"/>
              <a:t> 2016</a:t>
            </a:r>
          </a:p>
          <a:p>
            <a:pPr marL="1028700" lvl="3" indent="0">
              <a:buNone/>
            </a:pPr>
            <a:r>
              <a:rPr lang="ja-JP" altLang="en-US" dirty="0"/>
              <a:t>語彙数：</a:t>
            </a:r>
            <a:r>
              <a:rPr lang="en-US" altLang="ja-JP" dirty="0"/>
              <a:t>1917247</a:t>
            </a:r>
            <a:r>
              <a:rPr lang="ja-JP" altLang="en-US" dirty="0"/>
              <a:t>語</a:t>
            </a:r>
            <a:endParaRPr lang="en-US" altLang="ja-JP" dirty="0"/>
          </a:p>
          <a:p>
            <a:pPr marL="1028700" lvl="3" indent="0">
              <a:buNone/>
            </a:pPr>
            <a:r>
              <a:rPr lang="en-US" altLang="ja-JP" dirty="0"/>
              <a:t>  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E49FE7-7720-4C0E-A26F-8536A44DF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EF388E-D527-4B07-B9C7-7693E87D05E7}"/>
              </a:ext>
            </a:extLst>
          </p:cNvPr>
          <p:cNvSpPr txBox="1"/>
          <p:nvPr/>
        </p:nvSpPr>
        <p:spPr>
          <a:xfrm>
            <a:off x="1367394" y="6052706"/>
            <a:ext cx="626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Robyn Speer, Joshua Chin, and Catherine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Havasi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ConceptNet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 5.5: An open multilingual graph of general knowledge.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732858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各手法の比較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8021" y="6210557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DC3AC90B-E47F-4F14-B74C-BC8C23FE6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31971"/>
              </p:ext>
            </p:extLst>
          </p:nvPr>
        </p:nvGraphicFramePr>
        <p:xfrm>
          <a:off x="519545" y="2144684"/>
          <a:ext cx="8387541" cy="36077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81303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2340821">
                  <a:extLst>
                    <a:ext uri="{9D8B030D-6E8A-4147-A177-3AD203B41FA5}">
                      <a16:colId xmlns:a16="http://schemas.microsoft.com/office/drawing/2014/main" val="3231993373"/>
                    </a:ext>
                  </a:extLst>
                </a:gridCol>
                <a:gridCol w="2111433">
                  <a:extLst>
                    <a:ext uri="{9D8B030D-6E8A-4147-A177-3AD203B41FA5}">
                      <a16:colId xmlns:a16="http://schemas.microsoft.com/office/drawing/2014/main" val="3080589921"/>
                    </a:ext>
                  </a:extLst>
                </a:gridCol>
                <a:gridCol w="1753984">
                  <a:extLst>
                    <a:ext uri="{9D8B030D-6E8A-4147-A177-3AD203B41FA5}">
                      <a16:colId xmlns:a16="http://schemas.microsoft.com/office/drawing/2014/main" val="139999367"/>
                    </a:ext>
                  </a:extLst>
                </a:gridCol>
              </a:tblGrid>
              <a:tr h="78055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コンテキスト</a:t>
                      </a:r>
                      <a:endParaRPr kumimoji="1" lang="en-US" altLang="ja-JP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フリーモデル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学習元の</a:t>
                      </a:r>
                      <a:endParaRPr kumimoji="1" lang="en-US" altLang="ja-JP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コーパス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コーパスの</a:t>
                      </a:r>
                      <a:endParaRPr kumimoji="1" lang="en-US" altLang="ja-JP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語数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学習済み単語ベクトルの数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85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Word2Vec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Google News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約</a:t>
                      </a:r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1000</a:t>
                      </a:r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億語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3000000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85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GloVe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Wikipedia2014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dirty="0">
                          <a:solidFill>
                            <a:schemeClr val="bg1"/>
                          </a:solidFill>
                          <a:effectLst/>
                        </a:rPr>
                        <a:t>約</a:t>
                      </a:r>
                      <a:r>
                        <a:rPr lang="en-US" altLang="ja-JP" sz="2000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r>
                        <a:rPr lang="ja-JP" altLang="en-US" sz="2000" dirty="0">
                          <a:solidFill>
                            <a:schemeClr val="bg1"/>
                          </a:solidFill>
                          <a:effectLst/>
                        </a:rPr>
                        <a:t>億トークン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400000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542981"/>
                  </a:ext>
                </a:extLst>
              </a:tr>
              <a:tr h="5985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fastText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Wikipedia2017</a:t>
                      </a:r>
                      <a:r>
                        <a:rPr kumimoji="1" lang="en-US" altLang="ja-JP" sz="1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etc..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dirty="0">
                          <a:solidFill>
                            <a:schemeClr val="bg1"/>
                          </a:solidFill>
                          <a:effectLst/>
                        </a:rPr>
                        <a:t>約</a:t>
                      </a:r>
                      <a:r>
                        <a:rPr lang="en-US" altLang="ja-JP" sz="2000" dirty="0">
                          <a:solidFill>
                            <a:schemeClr val="bg1"/>
                          </a:solidFill>
                          <a:effectLst/>
                        </a:rPr>
                        <a:t>160</a:t>
                      </a:r>
                      <a:r>
                        <a:rPr lang="ja-JP" altLang="en-US" sz="2000" dirty="0">
                          <a:solidFill>
                            <a:schemeClr val="bg1"/>
                          </a:solidFill>
                          <a:effectLst/>
                        </a:rPr>
                        <a:t>億トークン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999999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10313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ConceptNet</a:t>
                      </a:r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ja-JP" sz="20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Numberbatch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dirty="0" err="1">
                          <a:solidFill>
                            <a:schemeClr val="bg1"/>
                          </a:solidFill>
                        </a:rPr>
                        <a:t>OpenSubtitles</a:t>
                      </a:r>
                      <a:r>
                        <a:rPr lang="en-US" altLang="ja-JP" sz="2000" dirty="0">
                          <a:solidFill>
                            <a:schemeClr val="bg1"/>
                          </a:solidFill>
                        </a:rPr>
                        <a:t> 2016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dirty="0">
                          <a:solidFill>
                            <a:schemeClr val="bg1"/>
                          </a:solidFill>
                          <a:effectLst/>
                        </a:rPr>
                        <a:t>約</a:t>
                      </a:r>
                      <a:r>
                        <a:rPr lang="en-US" altLang="ja-JP" sz="2000" dirty="0">
                          <a:solidFill>
                            <a:schemeClr val="bg1"/>
                          </a:solidFill>
                          <a:effectLst/>
                        </a:rPr>
                        <a:t>170</a:t>
                      </a:r>
                      <a:r>
                        <a:rPr lang="ja-JP" altLang="en-US" sz="2000" dirty="0">
                          <a:solidFill>
                            <a:schemeClr val="bg1"/>
                          </a:solidFill>
                          <a:effectLst/>
                        </a:rPr>
                        <a:t>億トークン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1917247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</a:tbl>
          </a:graphicData>
        </a:graphic>
      </p:graphicFrame>
      <p:pic>
        <p:nvPicPr>
          <p:cNvPr id="9" name="図 8">
            <a:extLst>
              <a:ext uri="{FF2B5EF4-FFF2-40B4-BE49-F238E27FC236}">
                <a16:creationId xmlns:a16="http://schemas.microsoft.com/office/drawing/2014/main" id="{CD08CC80-F8F3-4848-B7E5-C5A08A4F2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51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</p:spPr>
        <p:txBody>
          <a:bodyPr/>
          <a:lstStyle/>
          <a:p>
            <a:r>
              <a:rPr lang="en-US" altLang="ja-JP" dirty="0"/>
              <a:t>Structural similarity(SSIM)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1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4AC402C3-0616-47B9-9DAD-02DAE52C6E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sz="4000" dirty="0"/>
              <a:t>はじめに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A14B4C2-C3AB-4A38-B1DC-A822A17E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人工知能の発達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        ↓</a:t>
            </a:r>
            <a:endParaRPr kumimoji="1" lang="en-US" altLang="ja-JP" dirty="0"/>
          </a:p>
          <a:p>
            <a:r>
              <a:rPr lang="ja-JP" altLang="en-US" dirty="0"/>
              <a:t>人工知能による</a:t>
            </a:r>
            <a:r>
              <a:rPr lang="ja-JP" altLang="en-US" dirty="0">
                <a:solidFill>
                  <a:srgbClr val="FFC000"/>
                </a:solidFill>
              </a:rPr>
              <a:t>創作</a:t>
            </a:r>
            <a:endParaRPr lang="en-US" altLang="ja-JP" dirty="0">
              <a:solidFill>
                <a:srgbClr val="FFC000"/>
              </a:solidFill>
            </a:endParaRPr>
          </a:p>
          <a:p>
            <a:pPr lvl="1"/>
            <a:r>
              <a:rPr kumimoji="1" lang="ja-JP" altLang="en-US" dirty="0">
                <a:solidFill>
                  <a:srgbClr val="FFC000"/>
                </a:solidFill>
              </a:rPr>
              <a:t>画像生成</a:t>
            </a:r>
            <a:endParaRPr kumimoji="1" lang="en-US" altLang="ja-JP" dirty="0">
              <a:solidFill>
                <a:srgbClr val="FFC000"/>
              </a:solidFill>
            </a:endParaRPr>
          </a:p>
          <a:p>
            <a:pPr lvl="1"/>
            <a:r>
              <a:rPr lang="ja-JP" altLang="en-US" dirty="0"/>
              <a:t>文章生成</a:t>
            </a:r>
            <a:endParaRPr lang="en-US" altLang="ja-JP" dirty="0"/>
          </a:p>
          <a:p>
            <a:pPr lvl="1"/>
            <a:r>
              <a:rPr kumimoji="1" lang="ja-JP" altLang="en-US" dirty="0"/>
              <a:t>音楽生成</a:t>
            </a:r>
            <a:endParaRPr kumimoji="1" lang="en-US" altLang="ja-JP" dirty="0"/>
          </a:p>
          <a:p>
            <a:pPr marL="685800" lvl="2" indent="0">
              <a:buNone/>
            </a:pPr>
            <a:r>
              <a:rPr lang="ja-JP" altLang="en-US" dirty="0"/>
              <a:t>・</a:t>
            </a:r>
            <a:r>
              <a:rPr lang="ja-JP" altLang="en-US"/>
              <a:t>・・</a:t>
            </a:r>
            <a:r>
              <a:rPr lang="en-US" altLang="ja-JP"/>
              <a:t>etc</a:t>
            </a:r>
            <a:endParaRPr kumimoji="1" lang="ja-JP" altLang="en-US" dirty="0"/>
          </a:p>
        </p:txBody>
      </p:sp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5D5EE5B2-684C-4278-8C5A-548527255E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B21A650B-E957-48AA-8267-E7278264C411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6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92E2F59-C799-409B-821B-14CFF953F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619" y="1729420"/>
            <a:ext cx="4131694" cy="42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02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要素技術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</p:spPr>
        <p:txBody>
          <a:bodyPr/>
          <a:lstStyle/>
          <a:p>
            <a:r>
              <a:rPr lang="en-US" altLang="ja-JP" dirty="0"/>
              <a:t>Structural similarity(SSIM)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2FC1AA4-B696-4C27-B5A1-2E6C939AE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5" y="2115904"/>
            <a:ext cx="2643132" cy="264313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79D565-4B86-455A-A55F-242ABDA3A16A}"/>
              </a:ext>
            </a:extLst>
          </p:cNvPr>
          <p:cNvSpPr txBox="1"/>
          <p:nvPr/>
        </p:nvSpPr>
        <p:spPr>
          <a:xfrm>
            <a:off x="1328403" y="47590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元画像</a:t>
            </a:r>
          </a:p>
        </p:txBody>
      </p:sp>
    </p:spTree>
    <p:extLst>
      <p:ext uri="{BB962C8B-B14F-4D97-AF65-F5344CB8AC3E}">
        <p14:creationId xmlns:p14="http://schemas.microsoft.com/office/powerpoint/2010/main" val="2964459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</p:spPr>
        <p:txBody>
          <a:bodyPr/>
          <a:lstStyle/>
          <a:p>
            <a:r>
              <a:rPr lang="en-US" altLang="ja-JP" dirty="0"/>
              <a:t>Structural similarity(SSIM)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2FC1AA4-B696-4C27-B5A1-2E6C939AE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5" y="2115904"/>
            <a:ext cx="2643132" cy="26431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7CB3D48-A9C5-448F-9316-8A1DD9458A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2871" y="2115904"/>
            <a:ext cx="2691834" cy="269183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79D565-4B86-455A-A55F-242ABDA3A16A}"/>
              </a:ext>
            </a:extLst>
          </p:cNvPr>
          <p:cNvSpPr txBox="1"/>
          <p:nvPr/>
        </p:nvSpPr>
        <p:spPr>
          <a:xfrm>
            <a:off x="1328403" y="47590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元画像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585CEE2-6033-47B9-A6E0-9C652927270D}"/>
              </a:ext>
            </a:extLst>
          </p:cNvPr>
          <p:cNvSpPr txBox="1"/>
          <p:nvPr/>
        </p:nvSpPr>
        <p:spPr>
          <a:xfrm>
            <a:off x="3727553" y="4807738"/>
            <a:ext cx="2002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DAMSM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 による</a:t>
            </a:r>
            <a:endParaRPr kumimoji="1" lang="en-US" altLang="ja-JP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610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</p:spPr>
        <p:txBody>
          <a:bodyPr/>
          <a:lstStyle/>
          <a:p>
            <a:r>
              <a:rPr lang="en-US" altLang="ja-JP" dirty="0"/>
              <a:t>Structural similarity(SSIM)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5FA6012-F86B-47A0-A246-01A446B8E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524" y="2115904"/>
            <a:ext cx="2643132" cy="26431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FC1AA4-B696-4C27-B5A1-2E6C939AE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5" y="2115904"/>
            <a:ext cx="2643132" cy="26431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7CB3D48-A9C5-448F-9316-8A1DD9458A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2871" y="2115904"/>
            <a:ext cx="2691834" cy="269183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79D565-4B86-455A-A55F-242ABDA3A16A}"/>
              </a:ext>
            </a:extLst>
          </p:cNvPr>
          <p:cNvSpPr txBox="1"/>
          <p:nvPr/>
        </p:nvSpPr>
        <p:spPr>
          <a:xfrm>
            <a:off x="1328403" y="47590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元画像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585CEE2-6033-47B9-A6E0-9C652927270D}"/>
              </a:ext>
            </a:extLst>
          </p:cNvPr>
          <p:cNvSpPr txBox="1"/>
          <p:nvPr/>
        </p:nvSpPr>
        <p:spPr>
          <a:xfrm>
            <a:off x="3727553" y="4807738"/>
            <a:ext cx="2002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DAMSM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 による</a:t>
            </a:r>
            <a:endParaRPr kumimoji="1" lang="en-US" altLang="ja-JP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62487C-A6E1-4519-AF0F-55DCE6BB6AE2}"/>
              </a:ext>
            </a:extLst>
          </p:cNvPr>
          <p:cNvSpPr txBox="1"/>
          <p:nvPr/>
        </p:nvSpPr>
        <p:spPr>
          <a:xfrm>
            <a:off x="6736742" y="4797767"/>
            <a:ext cx="1694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人間による</a:t>
            </a:r>
            <a:endParaRPr kumimoji="1" lang="en-US" altLang="ja-JP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1652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4351338"/>
          </a:xfrm>
        </p:spPr>
        <p:txBody>
          <a:bodyPr/>
          <a:lstStyle/>
          <a:p>
            <a:r>
              <a:rPr lang="en-US" altLang="ja-JP" dirty="0"/>
              <a:t>Structural similarity(SSIM)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5FA6012-F86B-47A0-A246-01A446B8E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524" y="2115904"/>
            <a:ext cx="2643132" cy="26431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FC1AA4-B696-4C27-B5A1-2E6C939AE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5" y="2115904"/>
            <a:ext cx="2643132" cy="26431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7CB3D48-A9C5-448F-9316-8A1DD9458A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2871" y="2115904"/>
            <a:ext cx="2691834" cy="269183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79D565-4B86-455A-A55F-242ABDA3A16A}"/>
              </a:ext>
            </a:extLst>
          </p:cNvPr>
          <p:cNvSpPr txBox="1"/>
          <p:nvPr/>
        </p:nvSpPr>
        <p:spPr>
          <a:xfrm>
            <a:off x="1328403" y="47590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元画像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585CEE2-6033-47B9-A6E0-9C652927270D}"/>
              </a:ext>
            </a:extLst>
          </p:cNvPr>
          <p:cNvSpPr txBox="1"/>
          <p:nvPr/>
        </p:nvSpPr>
        <p:spPr>
          <a:xfrm>
            <a:off x="3727553" y="4807738"/>
            <a:ext cx="2002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DAMSM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 による</a:t>
            </a:r>
            <a:endParaRPr kumimoji="1" lang="en-US" altLang="ja-JP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FA8074-0A81-493F-A903-238A331C643E}"/>
              </a:ext>
            </a:extLst>
          </p:cNvPr>
          <p:cNvSpPr txBox="1"/>
          <p:nvPr/>
        </p:nvSpPr>
        <p:spPr>
          <a:xfrm>
            <a:off x="6736742" y="4797767"/>
            <a:ext cx="1694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人間による</a:t>
            </a:r>
            <a:endParaRPr kumimoji="1" lang="en-US" altLang="ja-JP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6837A64-0CF7-4EA3-809D-056C29F6B47C}"/>
              </a:ext>
            </a:extLst>
          </p:cNvPr>
          <p:cNvSpPr txBox="1"/>
          <p:nvPr/>
        </p:nvSpPr>
        <p:spPr>
          <a:xfrm>
            <a:off x="4380818" y="5762356"/>
            <a:ext cx="360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FFC000"/>
                </a:solidFill>
                <a:latin typeface="+mn-ea"/>
                <a:ea typeface="+mn-ea"/>
              </a:rPr>
              <a:t>↑</a:t>
            </a:r>
            <a:r>
              <a:rPr kumimoji="1" lang="en-US" altLang="ja-JP" sz="2400" b="1" u="sng" dirty="0" err="1">
                <a:solidFill>
                  <a:srgbClr val="FFC000"/>
                </a:solidFill>
                <a:latin typeface="+mn-ea"/>
                <a:ea typeface="+mn-ea"/>
              </a:rPr>
              <a:t>Structual</a:t>
            </a:r>
            <a:r>
              <a:rPr kumimoji="1" lang="en-US" altLang="ja-JP" sz="2400" b="1" u="sng" dirty="0">
                <a:solidFill>
                  <a:srgbClr val="FFC000"/>
                </a:solidFill>
                <a:latin typeface="+mn-ea"/>
                <a:ea typeface="+mn-ea"/>
              </a:rPr>
              <a:t> similarity</a:t>
            </a:r>
            <a:r>
              <a:rPr kumimoji="1" lang="ja-JP" altLang="en-US" sz="2400" b="1" dirty="0">
                <a:solidFill>
                  <a:srgbClr val="FFC000"/>
                </a:solidFill>
                <a:latin typeface="+mn-ea"/>
                <a:ea typeface="+mn-ea"/>
              </a:rPr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2852339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D341AD-88D7-4BDC-8D30-5E786FB83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Structural similarity(SSIM)</a:t>
            </a:r>
          </a:p>
          <a:p>
            <a:pPr lvl="1"/>
            <a:r>
              <a:rPr lang="ja-JP" altLang="en-US" dirty="0"/>
              <a:t>構造的類似性を測る指標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8021" y="6210557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D08CC80-F8F3-4848-B7E5-C5A08A4F2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C228BF2-A58F-445B-8D3F-0256D35FD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CBB413-6584-41F0-B843-09E25018C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22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Structural similarity(SSIM)</a:t>
                </a:r>
              </a:p>
              <a:p>
                <a:pPr lvl="1"/>
                <a:r>
                  <a:rPr lang="ja-JP" altLang="en-US" dirty="0"/>
                  <a:t>構造的類似性を測る指標</a:t>
                </a:r>
                <a:endParaRPr lang="en-US" altLang="ja-JP" dirty="0"/>
              </a:p>
              <a:p>
                <a:pPr lvl="1"/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altLang="ja-JP" i="0" dirty="0" smtClean="0">
                        <a:latin typeface="Cambria Math" panose="02040503050406030204" pitchFamily="18" charset="0"/>
                      </a:rPr>
                      <m:t>SSIM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ES" altLang="ja-JP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(2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)(2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7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8021" y="6210557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D08CC80-F8F3-4848-B7E5-C5A08A4F2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C228BF2-A58F-445B-8D3F-0256D35FD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CBB413-6584-41F0-B843-09E25018C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93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Structural similarity(SSIM)</a:t>
                </a:r>
              </a:p>
              <a:p>
                <a:pPr lvl="1"/>
                <a:r>
                  <a:rPr lang="ja-JP" altLang="en-US" dirty="0"/>
                  <a:t>構造的類似性を測る指標</a:t>
                </a:r>
                <a:endParaRPr lang="en-US" altLang="ja-JP" dirty="0"/>
              </a:p>
              <a:p>
                <a:pPr lvl="1"/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altLang="ja-JP" i="0" dirty="0" smtClean="0">
                        <a:latin typeface="Cambria Math" panose="02040503050406030204" pitchFamily="18" charset="0"/>
                      </a:rPr>
                      <m:t>SSIM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ES" altLang="ja-JP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(2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)(2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7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8021" y="6210557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D08CC80-F8F3-4848-B7E5-C5A08A4F2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C228BF2-A58F-445B-8D3F-0256D35FD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CBB413-6584-41F0-B843-09E25018C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D40BFB-5737-4DD5-938D-FB51E9B5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709" y="3572366"/>
            <a:ext cx="2704693" cy="27046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7B2A241-884E-47C1-850B-2E82EC0BA8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3055" y="3572366"/>
            <a:ext cx="2704693" cy="270469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D23E4CD-A1D4-4468-A90D-C4E74A01E1E9}"/>
              </a:ext>
            </a:extLst>
          </p:cNvPr>
          <p:cNvSpPr txBox="1"/>
          <p:nvPr/>
        </p:nvSpPr>
        <p:spPr>
          <a:xfrm>
            <a:off x="906738" y="6243935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DAMSM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 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0C13D29-6C11-47E1-90C7-776BF709DE64}"/>
              </a:ext>
            </a:extLst>
          </p:cNvPr>
          <p:cNvSpPr txBox="1"/>
          <p:nvPr/>
        </p:nvSpPr>
        <p:spPr>
          <a:xfrm>
            <a:off x="4724400" y="6256809"/>
            <a:ext cx="311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人間による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2694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Structural similarity(SSIM)</a:t>
                </a:r>
              </a:p>
              <a:p>
                <a:pPr lvl="1"/>
                <a:r>
                  <a:rPr lang="ja-JP" altLang="en-US" dirty="0"/>
                  <a:t>構造的類似性を測る指標</a:t>
                </a:r>
                <a:endParaRPr lang="en-US" altLang="ja-JP" dirty="0"/>
              </a:p>
              <a:p>
                <a:pPr lvl="1"/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altLang="ja-JP" i="0" dirty="0" smtClean="0">
                        <a:latin typeface="Cambria Math" panose="02040503050406030204" pitchFamily="18" charset="0"/>
                      </a:rPr>
                      <m:t>SSIM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ES" altLang="ja-JP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(2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)(2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7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8021" y="6210557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D08CC80-F8F3-4848-B7E5-C5A08A4F2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C228BF2-A58F-445B-8D3F-0256D35FD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CBB413-6584-41F0-B843-09E25018C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D40BFB-5737-4DD5-938D-FB51E9B5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709" y="3572366"/>
            <a:ext cx="2704693" cy="27046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7B2A241-884E-47C1-850B-2E82EC0BA8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3055" y="3572366"/>
            <a:ext cx="2704693" cy="270469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73C1FB-1F2C-4ED3-81D4-C38AC495330E}"/>
              </a:ext>
            </a:extLst>
          </p:cNvPr>
          <p:cNvSpPr txBox="1"/>
          <p:nvPr/>
        </p:nvSpPr>
        <p:spPr>
          <a:xfrm>
            <a:off x="906738" y="6243935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DAMSM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 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8A5D17-6ADC-4145-85F1-7E387F6A4E23}"/>
              </a:ext>
            </a:extLst>
          </p:cNvPr>
          <p:cNvSpPr txBox="1"/>
          <p:nvPr/>
        </p:nvSpPr>
        <p:spPr>
          <a:xfrm>
            <a:off x="4724400" y="6256809"/>
            <a:ext cx="311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人間による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3144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Structural similarity(SSIM)</a:t>
                </a:r>
              </a:p>
              <a:p>
                <a:pPr lvl="1"/>
                <a:r>
                  <a:rPr lang="ja-JP" altLang="en-US" dirty="0"/>
                  <a:t>構造的類似性を測る指標</a:t>
                </a:r>
                <a:endParaRPr lang="en-US" altLang="ja-JP" dirty="0"/>
              </a:p>
              <a:p>
                <a:pPr lvl="1"/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altLang="ja-JP" i="0" dirty="0" smtClean="0">
                        <a:latin typeface="Cambria Math" panose="02040503050406030204" pitchFamily="18" charset="0"/>
                      </a:rPr>
                      <m:t>SSIM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ES" altLang="ja-JP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(2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)(2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7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8021" y="6210557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D08CC80-F8F3-4848-B7E5-C5A08A4F2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C228BF2-A58F-445B-8D3F-0256D35FD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CBB413-6584-41F0-B843-09E25018C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D40BFB-5737-4DD5-938D-FB51E9B5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709" y="3572366"/>
            <a:ext cx="2704693" cy="27046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7B2A241-884E-47C1-850B-2E82EC0BA8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3055" y="3572366"/>
            <a:ext cx="2704693" cy="270469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11CCE3-B268-43E5-8814-CD35508A7F4B}"/>
              </a:ext>
            </a:extLst>
          </p:cNvPr>
          <p:cNvSpPr txBox="1"/>
          <p:nvPr/>
        </p:nvSpPr>
        <p:spPr>
          <a:xfrm>
            <a:off x="906738" y="6243935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DAMSM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 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E032C23-58AD-4615-94BD-7F371A8E89C7}"/>
              </a:ext>
            </a:extLst>
          </p:cNvPr>
          <p:cNvSpPr txBox="1"/>
          <p:nvPr/>
        </p:nvSpPr>
        <p:spPr>
          <a:xfrm>
            <a:off x="4724400" y="6256809"/>
            <a:ext cx="311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人間による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4BC569-2E29-4FD0-B37E-2EEEE85333D9}"/>
              </a:ext>
            </a:extLst>
          </p:cNvPr>
          <p:cNvSpPr txBox="1"/>
          <p:nvPr/>
        </p:nvSpPr>
        <p:spPr>
          <a:xfrm>
            <a:off x="4017903" y="4425639"/>
            <a:ext cx="923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SSIM</a:t>
            </a:r>
          </a:p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0.001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76387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Structural similarity(SSIM)</a:t>
                </a:r>
              </a:p>
              <a:p>
                <a:pPr lvl="1"/>
                <a:r>
                  <a:rPr lang="ja-JP" altLang="en-US" dirty="0"/>
                  <a:t>構造的類似性を測る指標</a:t>
                </a:r>
                <a:endParaRPr lang="en-US" altLang="ja-JP" dirty="0"/>
              </a:p>
              <a:p>
                <a:pPr lvl="1"/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altLang="ja-JP" i="0" dirty="0" smtClean="0">
                        <a:latin typeface="Cambria Math" panose="02040503050406030204" pitchFamily="18" charset="0"/>
                      </a:rPr>
                      <m:t>SSIM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ES" altLang="ja-JP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(2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)(2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7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8021" y="6210557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D08CC80-F8F3-4848-B7E5-C5A08A4F2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C228BF2-A58F-445B-8D3F-0256D35FD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CBB413-6584-41F0-B843-09E25018C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D40BFB-5737-4DD5-938D-FB51E9B5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709" y="3572366"/>
            <a:ext cx="2704693" cy="27046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7B2A241-884E-47C1-850B-2E82EC0BA8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3055" y="3572366"/>
            <a:ext cx="2704693" cy="270469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7BFAAC-C522-49A3-9D56-DDC0BF915B2D}"/>
              </a:ext>
            </a:extLst>
          </p:cNvPr>
          <p:cNvSpPr txBox="1"/>
          <p:nvPr/>
        </p:nvSpPr>
        <p:spPr>
          <a:xfrm>
            <a:off x="906738" y="6243935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DAMSM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 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9AD952-054A-4971-A595-AF455D1D05A5}"/>
              </a:ext>
            </a:extLst>
          </p:cNvPr>
          <p:cNvSpPr txBox="1"/>
          <p:nvPr/>
        </p:nvSpPr>
        <p:spPr>
          <a:xfrm>
            <a:off x="4724400" y="6256809"/>
            <a:ext cx="311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人間による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A890FAA-8BD8-4C42-B93C-5467CB321E37}"/>
              </a:ext>
            </a:extLst>
          </p:cNvPr>
          <p:cNvSpPr txBox="1"/>
          <p:nvPr/>
        </p:nvSpPr>
        <p:spPr>
          <a:xfrm>
            <a:off x="4017905" y="4425639"/>
            <a:ext cx="923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SSIM</a:t>
            </a:r>
          </a:p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0.321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132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Generative Adversarial Networks(GAN)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D1D0FC0-9483-4D50-86AE-7CB6BC0D6D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33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F38A1-154F-413D-9075-91B0696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要素技術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Structural similarity(SSIM)</a:t>
                </a:r>
              </a:p>
              <a:p>
                <a:pPr lvl="1"/>
                <a:r>
                  <a:rPr lang="ja-JP" altLang="en-US" dirty="0"/>
                  <a:t>構造的類似性を測る指標</a:t>
                </a:r>
                <a:endParaRPr lang="en-US" altLang="ja-JP" dirty="0"/>
              </a:p>
              <a:p>
                <a:pPr lvl="1"/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altLang="ja-JP" i="0" dirty="0" smtClean="0">
                        <a:latin typeface="Cambria Math" panose="02040503050406030204" pitchFamily="18" charset="0"/>
                      </a:rPr>
                      <m:t>SSIM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altLang="ja-JP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ES" altLang="ja-JP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(2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)(2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ja-JP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s-E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altLang="ja-JP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4D341AD-88D7-4BDC-8D30-5E786FB8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7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1E6CAC-2190-4A44-A56D-F1458C3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8021" y="6210557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D08CC80-F8F3-4848-B7E5-C5A08A4F2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C228BF2-A58F-445B-8D3F-0256D35FD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CBB413-6584-41F0-B843-09E25018C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SSIM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)=(2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μ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1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)(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c</a:t>
            </a:r>
            <a:r>
              <a:rPr kumimoji="0" lang="ja-JP" altLang="ja-JP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SSIM(x,y)=(2μxμy+c1)(2σxy+c2)(μx2+μy2+c1)(σx2+σy2+c2)</a:t>
            </a:r>
            <a:r>
              <a:rPr kumimoji="0" lang="ja-JP" altLang="ja-JP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D40BFB-5737-4DD5-938D-FB51E9B5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709" y="3572366"/>
            <a:ext cx="2704693" cy="27046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7B2A241-884E-47C1-850B-2E82EC0BA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3055" y="3572366"/>
            <a:ext cx="2704693" cy="270469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49BB45-A715-4702-A350-82B3A95B1262}"/>
              </a:ext>
            </a:extLst>
          </p:cNvPr>
          <p:cNvSpPr txBox="1"/>
          <p:nvPr/>
        </p:nvSpPr>
        <p:spPr>
          <a:xfrm>
            <a:off x="906738" y="6243935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DAMSM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 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A11ABD-4580-4E80-A1E0-1EE75867CCE4}"/>
              </a:ext>
            </a:extLst>
          </p:cNvPr>
          <p:cNvSpPr txBox="1"/>
          <p:nvPr/>
        </p:nvSpPr>
        <p:spPr>
          <a:xfrm>
            <a:off x="4724400" y="6256809"/>
            <a:ext cx="311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人間による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117452-61AC-4542-A63C-F03C9F666D8A}"/>
              </a:ext>
            </a:extLst>
          </p:cNvPr>
          <p:cNvSpPr txBox="1"/>
          <p:nvPr/>
        </p:nvSpPr>
        <p:spPr>
          <a:xfrm>
            <a:off x="4002676" y="4425639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SSIM</a:t>
            </a:r>
          </a:p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0.999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0945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84C1B500-BF97-4746-8537-890F6AAB1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sz="4000"/>
              <a:t>発表の流れ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294925B2-8BC2-4250-8B5A-FDE0EB192F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はじめに</a:t>
            </a: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要素技術</a:t>
            </a:r>
            <a:endParaRPr lang="en-US" altLang="zh-CN" sz="3600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ja-JP" altLang="en-US" dirty="0">
                <a:solidFill>
                  <a:srgbClr val="FFC000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提案手法</a:t>
            </a:r>
            <a:endParaRPr lang="en-US" altLang="zh-CN" sz="3600" dirty="0">
              <a:solidFill>
                <a:srgbClr val="FFC000"/>
              </a:solidFill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実験</a:t>
            </a: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まとめと今後の課題</a:t>
            </a:r>
          </a:p>
          <a:p>
            <a:endParaRPr lang="zh-CN" altLang="ja-JP" sz="3600" dirty="0"/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CE3BF572-45D3-4CD2-9CAF-33EEF55139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C2FBAA9-C9FD-4E50-9A3C-D6828C3FBF88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71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DBD214B-5316-4D2D-AD87-B9585D113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369" y="2318530"/>
            <a:ext cx="3711516" cy="38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74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721B8A3-36B0-4E09-AC14-84EC5D8C7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従来手法での </a:t>
            </a:r>
            <a:r>
              <a:rPr kumimoji="1" lang="en-US" altLang="ja-JP" dirty="0"/>
              <a:t>DAMSM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2E79C75-941A-4561-A8B2-886E2F8EA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856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721B8A3-36B0-4E09-AC14-84EC5D8C7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8" cy="685799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C24CEC-1535-41C6-9221-832D2518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111266-5DCF-4B75-B866-2F399418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提案手法での </a:t>
            </a:r>
            <a:r>
              <a:rPr kumimoji="1" lang="en-US" altLang="ja-JP" dirty="0"/>
              <a:t>DAMSM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60E2B4-12BC-4020-9EB9-66612311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2E79C75-941A-4561-A8B2-886E2F8EA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822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84C1B500-BF97-4746-8537-890F6AAB1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sz="4000"/>
              <a:t>発表の流れ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294925B2-8BC2-4250-8B5A-FDE0EB192F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はじめに</a:t>
            </a: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要素技術</a:t>
            </a:r>
            <a:endParaRPr lang="en-US" altLang="zh-CN" sz="3600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ja-JP" altLang="en-US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提案手法</a:t>
            </a:r>
            <a:endParaRPr lang="en-US" altLang="zh-CN" sz="3600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zh-CN" altLang="ja-JP" sz="3600" dirty="0">
                <a:solidFill>
                  <a:srgbClr val="FFC000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実験</a:t>
            </a: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まとめと今後の課題</a:t>
            </a:r>
          </a:p>
          <a:p>
            <a:endParaRPr lang="zh-CN" altLang="ja-JP" sz="3600" dirty="0"/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CE3BF572-45D3-4CD2-9CAF-33EEF55139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C2FBAA9-C9FD-4E50-9A3C-D6828C3FBF88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74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DBD214B-5316-4D2D-AD87-B9585D113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369" y="2318530"/>
            <a:ext cx="3711516" cy="38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1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ja-JP" altLang="en-US" dirty="0"/>
              <a:t>実験で用いた </a:t>
            </a:r>
            <a:r>
              <a:rPr lang="en-US" altLang="ja-JP" dirty="0"/>
              <a:t>Embedding </a:t>
            </a:r>
            <a:r>
              <a:rPr lang="ja-JP" altLang="en-US" dirty="0"/>
              <a:t>手法</a:t>
            </a:r>
            <a:endParaRPr lang="en-US" altLang="ja-JP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138295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526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ja-JP" altLang="en-US" dirty="0"/>
              <a:t>実験で用いたデータセット</a:t>
            </a:r>
            <a:endParaRPr lang="en-US" altLang="ja-JP" dirty="0"/>
          </a:p>
          <a:p>
            <a:pPr lvl="1" fontAlgn="auto">
              <a:spcAft>
                <a:spcPts val="0"/>
              </a:spcAft>
            </a:pPr>
            <a:r>
              <a:rPr lang="en-US" altLang="ja-JP" dirty="0"/>
              <a:t>CUB</a:t>
            </a:r>
            <a:r>
              <a:rPr lang="ja-JP" altLang="en-US" dirty="0"/>
              <a:t> 鳥画像データセット</a:t>
            </a:r>
            <a:endParaRPr lang="en-US" altLang="ja-JP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  <a:p>
            <a:pPr marL="342900" lvl="1" indent="0" fontAlgn="auto">
              <a:spcAft>
                <a:spcPts val="0"/>
              </a:spcAft>
              <a:buNone/>
            </a:pPr>
            <a:endParaRPr lang="en-US" altLang="ja-JP" dirty="0"/>
          </a:p>
          <a:p>
            <a:pPr lvl="1" fontAlgn="auto">
              <a:spcAft>
                <a:spcPts val="0"/>
              </a:spcAft>
            </a:pPr>
            <a:r>
              <a:rPr lang="ja-JP" altLang="en-US" dirty="0"/>
              <a:t>全</a:t>
            </a:r>
            <a:r>
              <a:rPr lang="en-US" altLang="ja-JP" dirty="0"/>
              <a:t>200</a:t>
            </a:r>
            <a:r>
              <a:rPr lang="ja-JP" altLang="en-US" dirty="0"/>
              <a:t>種類中</a:t>
            </a:r>
            <a:r>
              <a:rPr lang="en-US" altLang="ja-JP" dirty="0"/>
              <a:t>25</a:t>
            </a:r>
            <a:r>
              <a:rPr lang="ja-JP" altLang="en-US" dirty="0"/>
              <a:t>種類の鳥画像を使用</a:t>
            </a:r>
            <a:endParaRPr lang="en-US" altLang="ja-JP" dirty="0"/>
          </a:p>
          <a:p>
            <a:pPr lvl="1" fontAlgn="auto">
              <a:spcAft>
                <a:spcPts val="0"/>
              </a:spcAft>
            </a:pPr>
            <a:r>
              <a:rPr lang="ja-JP" altLang="en-US" dirty="0"/>
              <a:t>鳥</a:t>
            </a:r>
            <a:r>
              <a:rPr lang="en-US" altLang="ja-JP" dirty="0"/>
              <a:t>1</a:t>
            </a:r>
            <a:r>
              <a:rPr lang="ja-JP" altLang="en-US" dirty="0"/>
              <a:t>種類につき約</a:t>
            </a:r>
            <a:r>
              <a:rPr lang="en-US" altLang="ja-JP" dirty="0"/>
              <a:t>60</a:t>
            </a:r>
            <a:r>
              <a:rPr lang="ja-JP" altLang="en-US" dirty="0"/>
              <a:t>枚の画像</a:t>
            </a:r>
            <a:endParaRPr lang="en-US" altLang="ja-JP" dirty="0"/>
          </a:p>
          <a:p>
            <a:pPr lvl="1" fontAlgn="auto">
              <a:spcAft>
                <a:spcPts val="0"/>
              </a:spcAft>
            </a:pPr>
            <a:r>
              <a:rPr lang="ja-JP" altLang="en-US" dirty="0"/>
              <a:t>画像</a:t>
            </a:r>
            <a:r>
              <a:rPr lang="en-US" altLang="ja-JP" dirty="0"/>
              <a:t>1</a:t>
            </a:r>
            <a:r>
              <a:rPr lang="ja-JP" altLang="en-US" dirty="0"/>
              <a:t>枚につきキャプション</a:t>
            </a:r>
            <a:r>
              <a:rPr lang="en-US" altLang="ja-JP" dirty="0"/>
              <a:t>10</a:t>
            </a:r>
            <a:r>
              <a:rPr lang="ja-JP" altLang="en-US" dirty="0"/>
              <a:t>文</a:t>
            </a:r>
            <a:endParaRPr lang="en-US" altLang="ja-JP" dirty="0"/>
          </a:p>
          <a:p>
            <a:pPr lvl="2" fontAlgn="auto">
              <a:spcAft>
                <a:spcPts val="0"/>
              </a:spcAft>
            </a:pPr>
            <a:endParaRPr lang="en-US" altLang="ja-JP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1B4A91-C8B5-4878-B9C0-9F083761A252}"/>
              </a:ext>
            </a:extLst>
          </p:cNvPr>
          <p:cNvSpPr txBox="1"/>
          <p:nvPr/>
        </p:nvSpPr>
        <p:spPr>
          <a:xfrm>
            <a:off x="628650" y="6086608"/>
            <a:ext cx="800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Takeshi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Mita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 Catherine Wah Florian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Schroff</a:t>
            </a:r>
            <a:r>
              <a:rPr lang="ja-JP" alt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Serge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Belongie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-Pietro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Perona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 Peter</a:t>
            </a:r>
            <a:r>
              <a:rPr lang="ja-JP" alt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+mj-lt"/>
              </a:rPr>
              <a:t>Welinder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,</a:t>
            </a:r>
            <a:r>
              <a:rPr lang="ja-JP" alt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Steve Branson.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Caltech-UCSD Birds 200</a:t>
            </a:r>
            <a:r>
              <a:rPr lang="ja-JP" alt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Dataset.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+mj-lt"/>
              </a:rPr>
              <a:t>In Technical Report CNS-TR-2010-001,2010.</a:t>
            </a:r>
          </a:p>
        </p:txBody>
      </p:sp>
      <p:pic>
        <p:nvPicPr>
          <p:cNvPr id="5" name="図 4" descr="木の枝に止まっている鳥&#10;&#10;自動的に生成された説明">
            <a:extLst>
              <a:ext uri="{FF2B5EF4-FFF2-40B4-BE49-F238E27FC236}">
                <a16:creationId xmlns:a16="http://schemas.microsoft.com/office/drawing/2014/main" id="{9C62F07C-72D8-4520-9679-872876723B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368" y="2803661"/>
            <a:ext cx="1219200" cy="1524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FC8AC-E0A6-4D99-B323-92DF1DEEA835}"/>
              </a:ext>
            </a:extLst>
          </p:cNvPr>
          <p:cNvSpPr txBox="1"/>
          <p:nvPr/>
        </p:nvSpPr>
        <p:spPr>
          <a:xfrm>
            <a:off x="2707470" y="3420518"/>
            <a:ext cx="611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This bird is white , gray, and black with some claws.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1F582B-1298-48D8-9D03-9F64C3193F46}"/>
              </a:ext>
            </a:extLst>
          </p:cNvPr>
          <p:cNvSpPr/>
          <p:nvPr/>
        </p:nvSpPr>
        <p:spPr>
          <a:xfrm>
            <a:off x="1280421" y="2604840"/>
            <a:ext cx="7506392" cy="19216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77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5665" y="6200689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ja-JP" altLang="en-US" dirty="0"/>
              <a:t>実験で用いたテストデータ</a:t>
            </a:r>
            <a:endParaRPr lang="en-US" altLang="ja-JP" dirty="0"/>
          </a:p>
          <a:p>
            <a:pPr marL="685800" lvl="2" indent="0" fontAlgn="auto">
              <a:spcAft>
                <a:spcPts val="0"/>
              </a:spcAft>
              <a:buNone/>
            </a:pPr>
            <a:endParaRPr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pic>
        <p:nvPicPr>
          <p:cNvPr id="21" name="図 20" descr="鳥, 異なる, 水鳥, 食品 が含まれている画像&#10;&#10;自動的に生成された説明">
            <a:extLst>
              <a:ext uri="{FF2B5EF4-FFF2-40B4-BE49-F238E27FC236}">
                <a16:creationId xmlns:a16="http://schemas.microsoft.com/office/drawing/2014/main" id="{E8F50572-84C6-43A5-85CF-DE1498507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914" y="2064340"/>
            <a:ext cx="4600184" cy="460018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A2F0500-6E77-43B7-BBB3-CE50859EDB5A}"/>
              </a:ext>
            </a:extLst>
          </p:cNvPr>
          <p:cNvSpPr txBox="1"/>
          <p:nvPr/>
        </p:nvSpPr>
        <p:spPr>
          <a:xfrm>
            <a:off x="6658495" y="3611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C94299C-BABD-43D6-8943-C3F03BB9004F}"/>
              </a:ext>
            </a:extLst>
          </p:cNvPr>
          <p:cNvSpPr txBox="1"/>
          <p:nvPr/>
        </p:nvSpPr>
        <p:spPr>
          <a:xfrm>
            <a:off x="5915075" y="2766423"/>
            <a:ext cx="308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25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種類の鳥画像の</a:t>
            </a:r>
            <a:b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各約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60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枚の中から</a:t>
            </a:r>
            <a:endParaRPr kumimoji="1" lang="en-US" altLang="ja-JP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それぞれ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枚ずつ選抜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985641C-D368-4C0E-A33F-1C7CE67EA498}"/>
              </a:ext>
            </a:extLst>
          </p:cNvPr>
          <p:cNvSpPr txBox="1"/>
          <p:nvPr/>
        </p:nvSpPr>
        <p:spPr>
          <a:xfrm>
            <a:off x="5915075" y="4442321"/>
            <a:ext cx="2917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比較検証のため，</a:t>
            </a:r>
            <a:endParaRPr kumimoji="1" lang="en-US" altLang="ja-JP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これら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25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枚の画像の</a:t>
            </a:r>
            <a:endParaRPr kumimoji="1" lang="en-US" altLang="ja-JP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キャプションは固定</a:t>
            </a:r>
            <a:endParaRPr kumimoji="1" lang="en-US" altLang="ja-JP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3505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ja-JP" altLang="en-US" dirty="0"/>
              <a:t>実験で用いたパラメータ</a:t>
            </a:r>
            <a:endParaRPr lang="en-US" altLang="ja-JP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 8">
                <a:extLst>
                  <a:ext uri="{FF2B5EF4-FFF2-40B4-BE49-F238E27FC236}">
                    <a16:creationId xmlns:a16="http://schemas.microsoft.com/office/drawing/2014/main" id="{4D9A2AE5-0EC5-4FD6-9DBD-A400457A65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657464"/>
                  </p:ext>
                </p:extLst>
              </p:nvPr>
            </p:nvGraphicFramePr>
            <p:xfrm>
              <a:off x="1052905" y="2090303"/>
              <a:ext cx="6540772" cy="4572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926419">
                      <a:extLst>
                        <a:ext uri="{9D8B030D-6E8A-4147-A177-3AD203B41FA5}">
                          <a16:colId xmlns:a16="http://schemas.microsoft.com/office/drawing/2014/main" val="2886353939"/>
                        </a:ext>
                      </a:extLst>
                    </a:gridCol>
                    <a:gridCol w="2614353">
                      <a:extLst>
                        <a:ext uri="{9D8B030D-6E8A-4147-A177-3AD203B41FA5}">
                          <a16:colId xmlns:a16="http://schemas.microsoft.com/office/drawing/2014/main" val="3231993373"/>
                        </a:ext>
                      </a:extLst>
                    </a:gridCol>
                  </a:tblGrid>
                  <a:tr h="439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train data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826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2640986"/>
                      </a:ext>
                    </a:extLst>
                  </a:tr>
                  <a:tr h="439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eval data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551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9637246"/>
                      </a:ext>
                    </a:extLst>
                  </a:tr>
                  <a:tr h="439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test data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25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783483"/>
                      </a:ext>
                    </a:extLst>
                  </a:tr>
                  <a:tr h="439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batch size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25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3542981"/>
                      </a:ext>
                    </a:extLst>
                  </a:tr>
                  <a:tr h="439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max epoch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600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6908088"/>
                      </a:ext>
                    </a:extLst>
                  </a:tr>
                  <a:tr h="439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err="1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snapshot_interval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50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6596406"/>
                      </a:ext>
                    </a:extLst>
                  </a:tr>
                  <a:tr h="439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err="1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embedding_dim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300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7463590"/>
                      </a:ext>
                    </a:extLst>
                  </a:tr>
                  <a:tr h="4391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ja-JP" alt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4.0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8341380"/>
                      </a:ext>
                    </a:extLst>
                  </a:tr>
                  <a:tr h="4391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ja-JP" alt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5.0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9653956"/>
                      </a:ext>
                    </a:extLst>
                  </a:tr>
                  <a:tr h="4391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ja-JP" alt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10.0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7658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 8">
                <a:extLst>
                  <a:ext uri="{FF2B5EF4-FFF2-40B4-BE49-F238E27FC236}">
                    <a16:creationId xmlns:a16="http://schemas.microsoft.com/office/drawing/2014/main" id="{4D9A2AE5-0EC5-4FD6-9DBD-A400457A65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657464"/>
                  </p:ext>
                </p:extLst>
              </p:nvPr>
            </p:nvGraphicFramePr>
            <p:xfrm>
              <a:off x="1052905" y="2090303"/>
              <a:ext cx="6540772" cy="4572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926419">
                      <a:extLst>
                        <a:ext uri="{9D8B030D-6E8A-4147-A177-3AD203B41FA5}">
                          <a16:colId xmlns:a16="http://schemas.microsoft.com/office/drawing/2014/main" val="2886353939"/>
                        </a:ext>
                      </a:extLst>
                    </a:gridCol>
                    <a:gridCol w="2614353">
                      <a:extLst>
                        <a:ext uri="{9D8B030D-6E8A-4147-A177-3AD203B41FA5}">
                          <a16:colId xmlns:a16="http://schemas.microsoft.com/office/drawing/2014/main" val="323199337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train data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826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264098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eval data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551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96372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test data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25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7834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batch size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25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35429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max epoch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600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69080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err="1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snapshot_interval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50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65964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err="1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embedding_dim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300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74635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5" t="-710667" r="-66822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4.0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834138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5" t="-810667" r="-66822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5.0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96539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5" t="-910667" r="-6682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10.0</a:t>
                          </a:r>
                          <a:endParaRPr kumimoji="1" lang="ja-JP" altLang="en-US" sz="24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76586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6741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ja-JP" dirty="0"/>
              <a:t>DAMSM Loss</a:t>
            </a:r>
            <a:r>
              <a:rPr lang="ja-JP" altLang="en-US" dirty="0"/>
              <a:t> の推移</a:t>
            </a: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EAB60328-DA8F-424F-B9B1-1F3028AC8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722" y="2049445"/>
            <a:ext cx="4227351" cy="2818233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0FA5A98-0E1F-4839-9360-8844B3CC3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930" y="2049445"/>
            <a:ext cx="4227350" cy="281823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3E4B94C-4DD0-433D-A6D0-242F4E1D3757}"/>
              </a:ext>
            </a:extLst>
          </p:cNvPr>
          <p:cNvSpPr txBox="1"/>
          <p:nvPr/>
        </p:nvSpPr>
        <p:spPr>
          <a:xfrm>
            <a:off x="1692524" y="19901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+mn-ea"/>
                <a:ea typeface="+mn-ea"/>
              </a:rPr>
              <a:t>従来手法</a:t>
            </a:r>
            <a:endParaRPr kumimoji="1" lang="ja-JP" altLang="en-US" sz="2400" dirty="0">
              <a:ln w="0"/>
              <a:latin typeface="+mn-ea"/>
              <a:ea typeface="+mn-e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2A727ED-516D-4AF5-AB27-88906DC606A2}"/>
              </a:ext>
            </a:extLst>
          </p:cNvPr>
          <p:cNvSpPr txBox="1"/>
          <p:nvPr/>
        </p:nvSpPr>
        <p:spPr>
          <a:xfrm>
            <a:off x="5238806" y="1990172"/>
            <a:ext cx="402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+mn-ea"/>
                <a:ea typeface="+mn-ea"/>
              </a:rPr>
              <a:t>提案手法</a:t>
            </a:r>
            <a:r>
              <a:rPr lang="en-US" altLang="ja-JP" sz="2400" dirty="0">
                <a:latin typeface="+mn-ea"/>
                <a:ea typeface="+mn-ea"/>
              </a:rPr>
              <a:t>(</a:t>
            </a:r>
            <a:r>
              <a:rPr kumimoji="1" lang="en-US" altLang="ja-JP" sz="2400" dirty="0" err="1">
                <a:latin typeface="+mn-ea"/>
                <a:ea typeface="+mn-ea"/>
              </a:rPr>
              <a:t>ConceptNet</a:t>
            </a:r>
            <a:r>
              <a:rPr kumimoji="1" lang="en-US" altLang="ja-JP" sz="2400" dirty="0">
                <a:latin typeface="+mn-ea"/>
                <a:ea typeface="+mn-ea"/>
              </a:rPr>
              <a:t>)</a:t>
            </a:r>
            <a:endParaRPr kumimoji="1" lang="ja-JP" altLang="en-US" sz="2400" dirty="0">
              <a:latin typeface="+mn-ea"/>
              <a:ea typeface="+mn-ea"/>
            </a:endParaRPr>
          </a:p>
        </p:txBody>
      </p:sp>
      <p:graphicFrame>
        <p:nvGraphicFramePr>
          <p:cNvPr id="14" name="表 8">
            <a:extLst>
              <a:ext uri="{FF2B5EF4-FFF2-40B4-BE49-F238E27FC236}">
                <a16:creationId xmlns:a16="http://schemas.microsoft.com/office/drawing/2014/main" id="{31063A47-011B-4399-ACC5-02E20935F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49653"/>
              </p:ext>
            </p:extLst>
          </p:nvPr>
        </p:nvGraphicFramePr>
        <p:xfrm>
          <a:off x="1301614" y="4898484"/>
          <a:ext cx="654077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8025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2180258">
                  <a:extLst>
                    <a:ext uri="{9D8B030D-6E8A-4147-A177-3AD203B41FA5}">
                      <a16:colId xmlns:a16="http://schemas.microsoft.com/office/drawing/2014/main" val="1759649756"/>
                    </a:ext>
                  </a:extLst>
                </a:gridCol>
                <a:gridCol w="2180258">
                  <a:extLst>
                    <a:ext uri="{9D8B030D-6E8A-4147-A177-3AD203B41FA5}">
                      <a16:colId xmlns:a16="http://schemas.microsoft.com/office/drawing/2014/main" val="3231993373"/>
                    </a:ext>
                  </a:extLst>
                </a:gridCol>
              </a:tblGrid>
              <a:tr h="4063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min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従来手法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提案手法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333869"/>
                  </a:ext>
                </a:extLst>
              </a:tr>
              <a:tr h="4063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train_loss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5.265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6.318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  <a:tr h="4063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eval_loss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7.544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7.769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341380"/>
                  </a:ext>
                </a:extLst>
              </a:tr>
              <a:tr h="4063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test_loss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5.574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5.655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65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41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kumimoji="1" lang="en-US" altLang="ja-JP" dirty="0">
                <a:solidFill>
                  <a:srgbClr val="FFC000"/>
                </a:solidFill>
              </a:rPr>
              <a:t>Generative Adversarial Networks(GAN)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D1D0FC0-9483-4D50-86AE-7CB6BC0D6D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96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5665" y="6200689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ja-JP" altLang="en-US" dirty="0"/>
              <a:t>作成した比較検証用データ</a:t>
            </a:r>
            <a:endParaRPr lang="en-US" altLang="ja-JP" dirty="0"/>
          </a:p>
          <a:p>
            <a:pPr marL="685800" lvl="2" indent="0" fontAlgn="auto">
              <a:spcAft>
                <a:spcPts val="0"/>
              </a:spcAft>
              <a:buNone/>
            </a:pPr>
            <a:endParaRPr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8F50572-84C6-43A5-85CF-DE1498507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244" y="2047926"/>
            <a:ext cx="3302292" cy="330229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CAD416-023B-4196-80FB-33E51784F881}"/>
              </a:ext>
            </a:extLst>
          </p:cNvPr>
          <p:cNvSpPr txBox="1"/>
          <p:nvPr/>
        </p:nvSpPr>
        <p:spPr>
          <a:xfrm>
            <a:off x="689169" y="5472013"/>
            <a:ext cx="790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発表者の主観を基に人間による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Attention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 データを作成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BDC1F8-F0AD-4923-A98C-7F9B8529798B}"/>
              </a:ext>
            </a:extLst>
          </p:cNvPr>
          <p:cNvSpPr txBox="1"/>
          <p:nvPr/>
        </p:nvSpPr>
        <p:spPr>
          <a:xfrm>
            <a:off x="689169" y="5869631"/>
            <a:ext cx="6497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正規分布に従うよう画素値を正規化している</a:t>
            </a:r>
          </a:p>
        </p:txBody>
      </p:sp>
      <p:pic>
        <p:nvPicPr>
          <p:cNvPr id="9" name="図 8" descr="鳥, 異なる, 水鳥, 食品 が含まれている画像&#10;&#10;自動的に生成された説明">
            <a:extLst>
              <a:ext uri="{FF2B5EF4-FFF2-40B4-BE49-F238E27FC236}">
                <a16:creationId xmlns:a16="http://schemas.microsoft.com/office/drawing/2014/main" id="{66BF8A5B-5268-4B16-B46A-02F9A0AE0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93" y="2064340"/>
            <a:ext cx="3302292" cy="330229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5FDB6C1-C746-4A94-80AC-753249E9C84C}"/>
              </a:ext>
            </a:extLst>
          </p:cNvPr>
          <p:cNvSpPr txBox="1"/>
          <p:nvPr/>
        </p:nvSpPr>
        <p:spPr>
          <a:xfrm>
            <a:off x="689169" y="6279479"/>
            <a:ext cx="781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25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枚のキャプションに出現する単語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322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語に対しても作成</a:t>
            </a:r>
          </a:p>
        </p:txBody>
      </p:sp>
    </p:spTree>
    <p:extLst>
      <p:ext uri="{BB962C8B-B14F-4D97-AF65-F5344CB8AC3E}">
        <p14:creationId xmlns:p14="http://schemas.microsoft.com/office/powerpoint/2010/main" val="2038199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5665" y="6200689"/>
            <a:ext cx="2132184" cy="389307"/>
          </a:xfrm>
        </p:spPr>
        <p:txBody>
          <a:bodyPr/>
          <a:lstStyle/>
          <a:p>
            <a:fld id="{CD76CBFF-0EF2-4759-80C4-958BF10E5862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ja-JP" altLang="en-US" dirty="0"/>
              <a:t>作成した比較検証用データ</a:t>
            </a:r>
            <a:endParaRPr lang="en-US" altLang="ja-JP" dirty="0"/>
          </a:p>
          <a:p>
            <a:pPr marL="685800" lvl="2" indent="0" fontAlgn="auto">
              <a:spcAft>
                <a:spcPts val="0"/>
              </a:spcAft>
              <a:buNone/>
            </a:pPr>
            <a:endParaRPr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CAD416-023B-4196-80FB-33E51784F881}"/>
              </a:ext>
            </a:extLst>
          </p:cNvPr>
          <p:cNvSpPr txBox="1"/>
          <p:nvPr/>
        </p:nvSpPr>
        <p:spPr>
          <a:xfrm>
            <a:off x="964229" y="4133011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“</a:t>
            </a:r>
            <a:r>
              <a:rPr kumimoji="1" lang="en-US" altLang="ja-JP" sz="2400" u="sng" dirty="0">
                <a:solidFill>
                  <a:schemeClr val="bg1"/>
                </a:solidFill>
                <a:latin typeface="+mn-ea"/>
                <a:ea typeface="+mn-ea"/>
              </a:rPr>
              <a:t>black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”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746A77D-CA51-4BBD-AB6D-DEBA398C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88" y="2113244"/>
            <a:ext cx="2108275" cy="210827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B8F13D9-C5C6-4828-8146-3D20B3D3B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88" y="4594676"/>
            <a:ext cx="2108275" cy="21082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86C537D-8D47-4448-A205-09A677D35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564" y="2101014"/>
            <a:ext cx="2108275" cy="210827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9792AFE-6219-4FD5-AC8C-005466D1E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564" y="4594676"/>
            <a:ext cx="2108275" cy="210827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22466E-C272-4062-89BA-7616C3A1D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640" y="2113244"/>
            <a:ext cx="2108275" cy="210827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ADD48B3-A038-44E2-A04B-19A16E44B9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640" y="4594676"/>
            <a:ext cx="2108275" cy="2108275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5B49DD5-F2A9-4E6C-8A6B-A68809428B9D}"/>
              </a:ext>
            </a:extLst>
          </p:cNvPr>
          <p:cNvSpPr txBox="1"/>
          <p:nvPr/>
        </p:nvSpPr>
        <p:spPr>
          <a:xfrm>
            <a:off x="6550381" y="4133009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“</a:t>
            </a:r>
            <a:r>
              <a:rPr kumimoji="1" lang="en-US" altLang="ja-JP" sz="2400" u="sng" dirty="0">
                <a:solidFill>
                  <a:schemeClr val="bg1"/>
                </a:solidFill>
                <a:latin typeface="+mn-ea"/>
                <a:ea typeface="+mn-ea"/>
              </a:rPr>
              <a:t>brown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”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B83D386-31E2-43E4-81CB-937C19778B31}"/>
              </a:ext>
            </a:extLst>
          </p:cNvPr>
          <p:cNvSpPr txBox="1"/>
          <p:nvPr/>
        </p:nvSpPr>
        <p:spPr>
          <a:xfrm>
            <a:off x="3757305" y="413301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“</a:t>
            </a:r>
            <a:r>
              <a:rPr kumimoji="1" lang="en-US" altLang="ja-JP" sz="2400" u="sng" dirty="0">
                <a:solidFill>
                  <a:schemeClr val="bg1"/>
                </a:solidFill>
                <a:latin typeface="+mn-ea"/>
                <a:ea typeface="+mn-ea"/>
              </a:rPr>
              <a:t>gray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”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64767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ja-JP" dirty="0"/>
              <a:t>epoch600</a:t>
            </a:r>
            <a:r>
              <a:rPr lang="ja-JP" altLang="en-US" dirty="0"/>
              <a:t> までの </a:t>
            </a:r>
            <a:r>
              <a:rPr lang="en-US" altLang="ja-JP" dirty="0"/>
              <a:t>SSIM(</a:t>
            </a:r>
            <a:r>
              <a:rPr lang="ja-JP" altLang="en-US" dirty="0"/>
              <a:t>平均値</a:t>
            </a:r>
            <a:r>
              <a:rPr lang="en-US" altLang="ja-JP" dirty="0"/>
              <a:t>)</a:t>
            </a:r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11730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0.613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0.615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0.599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0.590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0.569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0.568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0.622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0.619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0.619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0.627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923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ja-JP" dirty="0"/>
              <a:t>epoch600</a:t>
            </a:r>
            <a:r>
              <a:rPr lang="ja-JP" altLang="en-US" dirty="0"/>
              <a:t> までの </a:t>
            </a:r>
            <a:r>
              <a:rPr lang="en-US" altLang="ja-JP" dirty="0"/>
              <a:t>SSIM(</a:t>
            </a:r>
            <a:r>
              <a:rPr lang="ja-JP" altLang="en-US" dirty="0"/>
              <a:t>最大値</a:t>
            </a:r>
            <a:r>
              <a:rPr lang="en-US" altLang="ja-JP" dirty="0"/>
              <a:t>)</a:t>
            </a:r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14630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0.630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0.635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0.631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0.620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0.595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0.593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0.642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0.638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0.632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0.643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659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[black]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86174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[black]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47173E6-3051-4803-9F5A-6AF42AE969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43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[black]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087990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0.047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0.071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0.236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0.345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0.257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0.362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0.228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0.278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0.328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0.280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499BC89E-6177-4513-A2B6-F68E41D95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350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[gray]</a:t>
            </a:r>
            <a:r>
              <a:rPr lang="ja-JP" altLang="en-US" dirty="0"/>
              <a:t>へ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44078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[gray]</a:t>
            </a:r>
            <a:r>
              <a:rPr lang="ja-JP" altLang="en-US" dirty="0"/>
              <a:t>へ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2562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[gray]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48720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0.261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0.208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0.268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0.103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0.196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0.187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0.375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0.364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0.331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0.316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  <p:pic>
        <p:nvPicPr>
          <p:cNvPr id="9" name="図 8">
            <a:extLst>
              <a:ext uri="{FF2B5EF4-FFF2-40B4-BE49-F238E27FC236}">
                <a16:creationId xmlns:a16="http://schemas.microsoft.com/office/drawing/2014/main" id="{A58E4367-C560-4D12-8A82-127F465DE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画像生成モデル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AutoEncoder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Generative Adversarial </a:t>
            </a:r>
            <a:r>
              <a:rPr lang="en-US" altLang="ja-JP" dirty="0"/>
              <a:t>Networks(GAN)</a:t>
            </a:r>
            <a:endParaRPr kumimoji="1" lang="en-US" altLang="ja-JP" dirty="0"/>
          </a:p>
          <a:p>
            <a:pPr lvl="2"/>
            <a:r>
              <a:rPr kumimoji="1" lang="en-US" altLang="ja-JP" sz="3600" b="1" u="sng" dirty="0">
                <a:solidFill>
                  <a:srgbClr val="FFC000"/>
                </a:solidFill>
              </a:rPr>
              <a:t>AttnGAN</a:t>
            </a:r>
            <a:r>
              <a:rPr kumimoji="1" lang="ja-JP" altLang="en-US" sz="3600" b="1" dirty="0">
                <a:solidFill>
                  <a:srgbClr val="FFC000"/>
                </a:solidFill>
              </a:rPr>
              <a:t>←</a:t>
            </a:r>
            <a:r>
              <a:rPr kumimoji="1" lang="en-US" altLang="ja-JP" sz="3600" b="1" dirty="0">
                <a:solidFill>
                  <a:srgbClr val="FFC000"/>
                </a:solidFill>
              </a:rPr>
              <a:t>new!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F8ADD-B746-46EF-93F8-F3BDC0A47F4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0AA0EB1-6FCC-45F7-8B4E-A7EEE18BC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4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[brown]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09093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0762D-1C32-4149-B791-85347E2E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DE963-1233-45D3-BF2D-34348B31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[brown]</a:t>
            </a:r>
            <a:r>
              <a:rPr lang="ja-JP" altLang="en-US" dirty="0"/>
              <a:t>の</a:t>
            </a:r>
            <a:r>
              <a:rPr lang="en-US" altLang="ja-JP" dirty="0"/>
              <a:t>Attention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7C7F76-C89F-49D9-A0A4-D4BF7A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C611A8-1C25-4295-B46B-E7A49F7B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2298706"/>
            <a:ext cx="1404526" cy="14045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3C8300-2892-4010-A49D-6909B419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2298706"/>
            <a:ext cx="1404526" cy="14045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243FD1-725A-4937-B292-3BCF2894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2298706"/>
            <a:ext cx="1404526" cy="14045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9ACB0E-B8E8-465C-85E6-E1FABF37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2298706"/>
            <a:ext cx="1404526" cy="140452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84B2BAD-CE90-4C46-87FB-914A57EE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56" y="4145322"/>
            <a:ext cx="1404526" cy="140452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A3007D6-12EE-41C2-A6AA-8009EC07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87" y="4145322"/>
            <a:ext cx="1404526" cy="14045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B88C64D-C2E0-4C19-B364-0E0592C6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9118" y="4145322"/>
            <a:ext cx="1404526" cy="14045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C4119D6-381C-426C-8399-936CA73A4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449" y="4145322"/>
            <a:ext cx="1404526" cy="140452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345A72-55AF-4487-AACF-D0C1692C9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2298706"/>
            <a:ext cx="1404526" cy="140452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2152E1A-BBFE-4668-9D5D-3C1069169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780" y="4145322"/>
            <a:ext cx="1404526" cy="140452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AD010D-6185-4DAB-8E19-1BB1B9EB4C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98747B8-546A-4202-B3CE-9541EB696E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65126"/>
            <a:ext cx="1954091" cy="190626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DE899-D5A7-4E37-B593-A3BCE5B312E9}"/>
              </a:ext>
            </a:extLst>
          </p:cNvPr>
          <p:cNvSpPr txBox="1"/>
          <p:nvPr/>
        </p:nvSpPr>
        <p:spPr>
          <a:xfrm>
            <a:off x="246059" y="36934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従来手法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CD78A-E56E-4092-96CD-8F7F7A013F93}"/>
              </a:ext>
            </a:extLst>
          </p:cNvPr>
          <p:cNvSpPr txBox="1"/>
          <p:nvPr/>
        </p:nvSpPr>
        <p:spPr>
          <a:xfrm>
            <a:off x="2073636" y="369344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Word2Vec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B52116-7C26-4BE6-B53E-26B19461D033}"/>
              </a:ext>
            </a:extLst>
          </p:cNvPr>
          <p:cNvSpPr txBox="1"/>
          <p:nvPr/>
        </p:nvSpPr>
        <p:spPr>
          <a:xfrm>
            <a:off x="4113380" y="364492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GloVe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131F78-7965-4C92-8710-1FDAFD37CB1F}"/>
              </a:ext>
            </a:extLst>
          </p:cNvPr>
          <p:cNvSpPr txBox="1"/>
          <p:nvPr/>
        </p:nvSpPr>
        <p:spPr>
          <a:xfrm>
            <a:off x="5672650" y="364226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fastText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5E82BB-AFAC-4665-AD5B-ECDCC48FC76A}"/>
              </a:ext>
            </a:extLst>
          </p:cNvPr>
          <p:cNvSpPr txBox="1"/>
          <p:nvPr/>
        </p:nvSpPr>
        <p:spPr>
          <a:xfrm>
            <a:off x="7400312" y="364226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bg1"/>
                </a:solidFill>
                <a:latin typeface="+mn-ea"/>
                <a:ea typeface="+mn-ea"/>
              </a:rPr>
              <a:t>ConceptNet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AB74BE4-E967-4CC2-8297-D3CDAC030E71}"/>
              </a:ext>
            </a:extLst>
          </p:cNvPr>
          <p:cNvSpPr txBox="1"/>
          <p:nvPr/>
        </p:nvSpPr>
        <p:spPr>
          <a:xfrm>
            <a:off x="2699465" y="6122048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上段が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LSTM</a:t>
            </a:r>
            <a:r>
              <a:rPr kumimoji="1" lang="ja-JP" altLang="en-US" sz="2400" dirty="0">
                <a:solidFill>
                  <a:schemeClr val="bg1"/>
                </a:solidFill>
                <a:latin typeface="+mn-ea"/>
                <a:ea typeface="+mn-ea"/>
              </a:rPr>
              <a:t>，   下段が </a:t>
            </a:r>
            <a:r>
              <a:rPr kumimoji="1" lang="en-US" altLang="ja-JP" sz="2400" dirty="0">
                <a:solidFill>
                  <a:schemeClr val="bg1"/>
                </a:solidFill>
                <a:latin typeface="+mn-ea"/>
                <a:ea typeface="+mn-ea"/>
              </a:rPr>
              <a:t>GRU</a:t>
            </a:r>
            <a:endParaRPr kumimoji="1" lang="ja-JP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5508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3"/>
            <a:ext cx="7886700" cy="4503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[brown]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Attention</a:t>
            </a:r>
            <a:endParaRPr kumimoji="1" lang="ja-JP" altLang="en-US" dirty="0"/>
          </a:p>
          <a:p>
            <a:pPr lvl="1" fontAlgn="auto">
              <a:spcAft>
                <a:spcPts val="0"/>
              </a:spcAft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  <p:graphicFrame>
        <p:nvGraphicFramePr>
          <p:cNvPr id="3" name="表 8">
            <a:extLst>
              <a:ext uri="{FF2B5EF4-FFF2-40B4-BE49-F238E27FC236}">
                <a16:creationId xmlns:a16="http://schemas.microsoft.com/office/drawing/2014/main" id="{4D9A2AE5-0EC5-4FD6-9DBD-A400457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13954"/>
              </p:ext>
            </p:extLst>
          </p:nvPr>
        </p:nvGraphicFramePr>
        <p:xfrm>
          <a:off x="780996" y="2365106"/>
          <a:ext cx="8058838" cy="356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30838">
                  <a:extLst>
                    <a:ext uri="{9D8B030D-6E8A-4147-A177-3AD203B41FA5}">
                      <a16:colId xmlns:a16="http://schemas.microsoft.com/office/drawing/2014/main" val="2886353939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8802767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225081473"/>
                    </a:ext>
                  </a:extLst>
                </a:gridCol>
              </a:tblGrid>
              <a:tr h="5938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Embedding </a:t>
                      </a:r>
                      <a:r>
                        <a:rPr kumimoji="1" lang="ja-JP" altLang="en-US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手法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LSTM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GRU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25904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torch.nn.Embedding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0.263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0.370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4098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0.402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0.368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37246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GloVe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0.380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0.380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0808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fastText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0.382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0.436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60808"/>
                  </a:ext>
                </a:extLst>
              </a:tr>
              <a:tr h="593868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3200" dirty="0" err="1">
                          <a:solidFill>
                            <a:schemeClr val="bg1"/>
                          </a:solidFill>
                          <a:effectLst/>
                        </a:rPr>
                        <a:t>ConceptNet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0.434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0.434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3590"/>
                  </a:ext>
                </a:extLst>
              </a:tr>
            </a:tbl>
          </a:graphicData>
        </a:graphic>
      </p:graphicFrame>
      <p:pic>
        <p:nvPicPr>
          <p:cNvPr id="9" name="図 8">
            <a:extLst>
              <a:ext uri="{FF2B5EF4-FFF2-40B4-BE49-F238E27FC236}">
                <a16:creationId xmlns:a16="http://schemas.microsoft.com/office/drawing/2014/main" id="{B64EB93E-907C-4632-89A9-59C899F4A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030" y="274287"/>
            <a:ext cx="1803374" cy="1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308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6F10B-AA3C-4021-B880-75E80A18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B709CA-1803-4296-AF29-0D4AA6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6BD9543-FCC8-4EEB-9D9D-3BF13D7F2224}"/>
              </a:ext>
            </a:extLst>
          </p:cNvPr>
          <p:cNvSpPr txBox="1">
            <a:spLocks/>
          </p:cNvSpPr>
          <p:nvPr/>
        </p:nvSpPr>
        <p:spPr>
          <a:xfrm>
            <a:off x="628650" y="1538242"/>
            <a:ext cx="7886700" cy="536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ja-JP" altLang="en-US" dirty="0"/>
              <a:t>考察</a:t>
            </a:r>
            <a:endParaRPr lang="en-US" altLang="ja-JP" dirty="0"/>
          </a:p>
          <a:p>
            <a:pPr lvl="1" fontAlgn="auto">
              <a:spcAft>
                <a:spcPts val="0"/>
              </a:spcAft>
            </a:pPr>
            <a:r>
              <a:rPr lang="ja-JP" altLang="en-US" dirty="0"/>
              <a:t>各モデルでの </a:t>
            </a:r>
            <a:r>
              <a:rPr lang="en-US" altLang="ja-JP" dirty="0"/>
              <a:t>DAMSM</a:t>
            </a:r>
            <a:r>
              <a:rPr lang="ja-JP" altLang="en-US" dirty="0"/>
              <a:t> における </a:t>
            </a:r>
            <a:r>
              <a:rPr lang="en-US" altLang="ja-JP" dirty="0"/>
              <a:t>Attention</a:t>
            </a:r>
            <a:r>
              <a:rPr lang="ja-JP" altLang="en-US" dirty="0"/>
              <a:t> の傾向を，定量的に比較し</a:t>
            </a:r>
            <a:r>
              <a:rPr lang="en-US" altLang="ja-JP" dirty="0"/>
              <a:t>,</a:t>
            </a:r>
            <a:r>
              <a:rPr lang="ja-JP" altLang="en-US" dirty="0"/>
              <a:t>提案手法の有効性を確認できた</a:t>
            </a:r>
            <a:endParaRPr lang="en-US" altLang="ja-JP" dirty="0"/>
          </a:p>
          <a:p>
            <a:pPr marL="342900" lvl="1" indent="0" fontAlgn="auto">
              <a:spcAft>
                <a:spcPts val="0"/>
              </a:spcAft>
              <a:buNone/>
            </a:pPr>
            <a:endParaRPr lang="en-US" altLang="ja-JP" dirty="0"/>
          </a:p>
          <a:p>
            <a:pPr lvl="1" fontAlgn="auto">
              <a:spcAft>
                <a:spcPts val="0"/>
              </a:spcAft>
            </a:pPr>
            <a:r>
              <a:rPr lang="en-US" altLang="ja-JP" dirty="0"/>
              <a:t>DAMSM</a:t>
            </a:r>
            <a:r>
              <a:rPr lang="ja-JP" altLang="en-US" dirty="0"/>
              <a:t> </a:t>
            </a:r>
            <a:r>
              <a:rPr lang="en-US" altLang="ja-JP" dirty="0"/>
              <a:t>Loss</a:t>
            </a:r>
            <a:r>
              <a:rPr lang="ja-JP" altLang="en-US" dirty="0"/>
              <a:t> から，従来手法では生じていた過学習を解消できたと考えられる</a:t>
            </a: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7F1D93-8CF2-4F82-85EB-E0EDFBEB3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722" y="370358"/>
            <a:ext cx="1954091" cy="1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601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84C1B500-BF97-4746-8537-890F6AAB1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sz="4000"/>
              <a:t>発表の流れ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294925B2-8BC2-4250-8B5A-FDE0EB192F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はじめに</a:t>
            </a: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要素技術</a:t>
            </a:r>
            <a:endParaRPr lang="en-US" altLang="zh-CN" sz="3600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ja-JP" altLang="en-US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提案手法</a:t>
            </a:r>
            <a:endParaRPr lang="en-US" altLang="zh-CN" sz="3600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  <a:p>
            <a:r>
              <a:rPr lang="zh-CN" altLang="ja-JP" sz="3600" dirty="0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実験</a:t>
            </a:r>
          </a:p>
          <a:p>
            <a:r>
              <a:rPr lang="zh-CN" altLang="ja-JP" sz="3600" dirty="0">
                <a:solidFill>
                  <a:srgbClr val="FFC000"/>
                </a:solidFill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t>まとめと今後の課題</a:t>
            </a:r>
          </a:p>
          <a:p>
            <a:endParaRPr lang="zh-CN" altLang="ja-JP" sz="3600" dirty="0"/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CE3BF572-45D3-4CD2-9CAF-33EEF55139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C2FBAA9-C9FD-4E50-9A3C-D6828C3FBF88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94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CD24E5-0A99-432D-B0F9-51511C02A4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369" y="2318530"/>
            <a:ext cx="3711516" cy="388244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9FAF153-A866-4D03-9ADB-CBBE907BB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369" y="2318530"/>
            <a:ext cx="3711515" cy="38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975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5C1A12-D479-4A74-978C-A757B9C1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まとめと今後の課題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48B4C7-C090-4A06-A5F0-DED40C6E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5656422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まとめ</a:t>
            </a:r>
            <a:endParaRPr lang="en-US" altLang="ja-JP" sz="3200" dirty="0"/>
          </a:p>
          <a:p>
            <a:pPr lvl="1"/>
            <a:r>
              <a:rPr lang="en-US" altLang="ja-JP" sz="2800" dirty="0" err="1"/>
              <a:t>AttnGAN</a:t>
            </a:r>
            <a:r>
              <a:rPr lang="en-US" altLang="ja-JP" sz="2800" dirty="0"/>
              <a:t> </a:t>
            </a:r>
            <a:r>
              <a:rPr lang="ja-JP" altLang="en-US" sz="2800" dirty="0"/>
              <a:t>における </a:t>
            </a:r>
            <a:r>
              <a:rPr lang="en-US" altLang="ja-JP" sz="2800" dirty="0"/>
              <a:t>DAMSM </a:t>
            </a:r>
            <a:r>
              <a:rPr lang="ja-JP" altLang="en-US" sz="2800" dirty="0"/>
              <a:t>のテキストエンコーダに，大規模コーパスで事前学習済みの自然言語処理に基づく </a:t>
            </a:r>
            <a:r>
              <a:rPr lang="en-US" altLang="ja-JP" sz="2800" dirty="0"/>
              <a:t>Embedding </a:t>
            </a:r>
            <a:r>
              <a:rPr lang="ja-JP" altLang="en-US" sz="2800" dirty="0"/>
              <a:t>手法を導入するモデルを提案した</a:t>
            </a:r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r>
              <a:rPr lang="en-US" altLang="ja-JP" sz="2800" dirty="0"/>
              <a:t>SSIM</a:t>
            </a:r>
            <a:r>
              <a:rPr lang="ja-JP" altLang="en-US" sz="2800" dirty="0"/>
              <a:t> に基づいて </a:t>
            </a:r>
            <a:r>
              <a:rPr lang="en-US" altLang="ja-JP" sz="2800" dirty="0"/>
              <a:t>Attention</a:t>
            </a:r>
            <a:r>
              <a:rPr lang="ja-JP" altLang="en-US" sz="2800" dirty="0"/>
              <a:t> を</a:t>
            </a:r>
            <a:br>
              <a:rPr lang="en-US" altLang="ja-JP" sz="2800" dirty="0"/>
            </a:br>
            <a:r>
              <a:rPr lang="ja-JP" altLang="en-US" sz="2800" dirty="0"/>
              <a:t>定量的に評価することにより，</a:t>
            </a:r>
            <a:br>
              <a:rPr lang="en-US" altLang="ja-JP" sz="2800" dirty="0"/>
            </a:br>
            <a:r>
              <a:rPr lang="ja-JP" altLang="en-US" sz="2800" dirty="0"/>
              <a:t>提案手法の有効性を確認した</a:t>
            </a: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82C98C-006C-486F-8847-66250CF7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E34445C-32B3-48DD-A264-F50036CAD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209" y="4326776"/>
            <a:ext cx="2825694" cy="23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48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5C1A12-D479-4A74-978C-A757B9C1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まとめと今後の課題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48B4C7-C090-4A06-A5F0-DED40C6E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43"/>
            <a:ext cx="7886700" cy="5656422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今後の課題</a:t>
            </a:r>
            <a:endParaRPr lang="en-US" altLang="ja-JP" sz="3200" dirty="0"/>
          </a:p>
          <a:p>
            <a:pPr lvl="1"/>
            <a:r>
              <a:rPr lang="en-US" altLang="ja-JP" sz="2800" dirty="0"/>
              <a:t>Attention </a:t>
            </a:r>
            <a:r>
              <a:rPr lang="ja-JP" altLang="en-US" sz="2800" dirty="0"/>
              <a:t>に対する定量的評価指標の改良</a:t>
            </a:r>
            <a:endParaRPr lang="en-US" altLang="ja-JP" sz="2800" dirty="0"/>
          </a:p>
          <a:p>
            <a:pPr lvl="1"/>
            <a:r>
              <a:rPr lang="ja-JP" altLang="en-US" sz="2800" dirty="0"/>
              <a:t>大規模データセットでの実験</a:t>
            </a:r>
            <a:endParaRPr lang="en-US" altLang="ja-JP" sz="2800" dirty="0"/>
          </a:p>
          <a:p>
            <a:pPr lvl="1"/>
            <a:r>
              <a:rPr lang="ja-JP" altLang="en-US" sz="2800" dirty="0"/>
              <a:t>テキストエンコーダのさらなる改良</a:t>
            </a:r>
            <a:endParaRPr lang="en-US" altLang="ja-JP" sz="2800" dirty="0"/>
          </a:p>
          <a:p>
            <a:pPr lvl="1"/>
            <a:r>
              <a:rPr lang="ja-JP" altLang="en-US" sz="2800" dirty="0"/>
              <a:t>画像エンコーダへの考察</a:t>
            </a:r>
            <a:endParaRPr lang="en-US" altLang="ja-JP" sz="2800" dirty="0"/>
          </a:p>
          <a:p>
            <a:pPr lvl="1"/>
            <a:r>
              <a:rPr lang="ja-JP" altLang="en-US" sz="2800" dirty="0"/>
              <a:t>生成画像の評価の比較</a:t>
            </a: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82C98C-006C-486F-8847-66250CF7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E34445C-32B3-48DD-A264-F50036CAD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0278" y="3379124"/>
            <a:ext cx="3957625" cy="33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6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82C98C-006C-486F-8847-66250CF7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6CBFF-0EF2-4759-80C4-958BF10E5862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4439EE1-C150-499D-A5D9-AA70E215D3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538" y="1561180"/>
            <a:ext cx="6143978" cy="514373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7F90E1-1600-481D-B840-98670B0C4186}"/>
              </a:ext>
            </a:extLst>
          </p:cNvPr>
          <p:cNvSpPr txBox="1"/>
          <p:nvPr/>
        </p:nvSpPr>
        <p:spPr>
          <a:xfrm>
            <a:off x="1120643" y="896196"/>
            <a:ext cx="7085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+mn-ea"/>
                <a:ea typeface="+mn-ea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40224077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98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177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659DD0BF-A1A8-4B00-9D25-3C58620A5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要素技術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172F-AFCA-498E-86B2-EC5C2CCBDF1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r>
              <a:rPr lang="en-US" altLang="ja-JP" noProof="1"/>
              <a:t>GAN </a:t>
            </a:r>
            <a:r>
              <a:rPr lang="ja-JP" altLang="en-US" noProof="1"/>
              <a:t>について</a:t>
            </a:r>
            <a:endParaRPr lang="en-US" altLang="ja-JP" noProof="1"/>
          </a:p>
          <a:p>
            <a:pPr lvl="1"/>
            <a:r>
              <a:rPr lang="en-US" altLang="ja-JP" noProof="1"/>
              <a:t>AttnGAN</a:t>
            </a:r>
            <a:r>
              <a:rPr lang="ja-JP" altLang="en-US" noProof="1"/>
              <a:t> への道のり</a:t>
            </a:r>
            <a:endParaRPr lang="en-US" altLang="ja-JP" noProof="1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F5FA223-C536-40F7-9F40-AD154458D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271F3263-DA18-40EF-97CE-3F7EDC198173}" type="slidenum">
              <a:rPr lang="en-US" altLang="en-US">
                <a:latin typeface="たぬき油性マジック" panose="02000600000000000000" pitchFamily="2" charset="-128"/>
                <a:ea typeface="たぬき油性マジック" panose="02000600000000000000" pitchFamily="2" charset="-128"/>
              </a:rPr>
              <a:pPr fontAlgn="base"/>
              <a:t>99</a:t>
            </a:fld>
            <a:endParaRPr lang="en-US" altLang="en-US" dirty="0">
              <a:latin typeface="たぬき油性マジック" panose="02000600000000000000" pitchFamily="2" charset="-128"/>
              <a:ea typeface="たぬき油性マジック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A7D169-0FF9-4510-88DA-EDA3F77A0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844" y="3852663"/>
            <a:ext cx="1821197" cy="22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40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たぬき">
      <a:majorFont>
        <a:latin typeface="たぬき油性マジック"/>
        <a:ea typeface="たぬき油性マジック"/>
        <a:cs typeface=""/>
      </a:majorFont>
      <a:minorFont>
        <a:latin typeface="たぬき油性マジック"/>
        <a:ea typeface="たぬき油性マジ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15331</TotalTime>
  <Pages>0</Pages>
  <Words>4090</Words>
  <Characters>0</Characters>
  <Application>Microsoft Office PowerPoint</Application>
  <DocSecurity>0</DocSecurity>
  <PresentationFormat>画面に合わせる (4:3)</PresentationFormat>
  <Lines>0</Lines>
  <Paragraphs>1110</Paragraphs>
  <Slides>138</Slides>
  <Notes>6</Notes>
  <HiddenSlides>41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138</vt:i4>
      </vt:variant>
    </vt:vector>
  </HeadingPairs>
  <TitlesOfParts>
    <vt:vector size="144" baseType="lpstr">
      <vt:lpstr>Calibri</vt:lpstr>
      <vt:lpstr>たぬき油性マジック</vt:lpstr>
      <vt:lpstr>Cambria Math</vt:lpstr>
      <vt:lpstr>Arial</vt:lpstr>
      <vt:lpstr>Wingdings</vt:lpstr>
      <vt:lpstr>Office テーマ</vt:lpstr>
      <vt:lpstr>AttnGAN における DAMSM の Attention に関する考察</vt:lpstr>
      <vt:lpstr>発表の流れ</vt:lpstr>
      <vt:lpstr>発表の流れ</vt:lpstr>
      <vt:lpstr>はじめに</vt:lpstr>
      <vt:lpstr>はじめに</vt:lpstr>
      <vt:lpstr>はじめに</vt:lpstr>
      <vt:lpstr>はじめに</vt:lpstr>
      <vt:lpstr>はじめに</vt:lpstr>
      <vt:lpstr>はじめに</vt:lpstr>
      <vt:lpstr>はじめに</vt:lpstr>
      <vt:lpstr>はじめに</vt:lpstr>
      <vt:lpstr>はじめに</vt:lpstr>
      <vt:lpstr>はじめに</vt:lpstr>
      <vt:lpstr>はじめに</vt:lpstr>
      <vt:lpstr>はじめに</vt:lpstr>
      <vt:lpstr>はじめに</vt:lpstr>
      <vt:lpstr>発表の流れ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発表の流れ</vt:lpstr>
      <vt:lpstr>提案手法</vt:lpstr>
      <vt:lpstr>提案手法</vt:lpstr>
      <vt:lpstr>発表の流れ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発表の流れ</vt:lpstr>
      <vt:lpstr>まとめと今後の課題</vt:lpstr>
      <vt:lpstr>まとめと今後の課題</vt:lpstr>
      <vt:lpstr>PowerPoint プレゼンテーション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要素技術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  <vt:lpstr>実験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AttnGANを用いたテキストからの画像生成手法</dc:title>
  <dc:subject/>
  <dc:creator>okina</dc:creator>
  <cp:keywords/>
  <dc:description/>
  <cp:lastModifiedBy>置名 一元</cp:lastModifiedBy>
  <cp:revision>562</cp:revision>
  <dcterms:created xsi:type="dcterms:W3CDTF">2018-07-20T10:21:54Z</dcterms:created>
  <dcterms:modified xsi:type="dcterms:W3CDTF">2020-07-05T02:35:12Z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1041-10.1.0.5707</vt:lpwstr>
  </property>
</Properties>
</file>